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docProps/custom.xml" ContentType="application/vnd.openxmlformats-officedocument.custom-properties+xml"/>
  <Override PartName="/ppt/viewProps.xml" ContentType="application/vnd.openxmlformats-officedocument.presentationml.viewProps+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84" r:id="rId4"/>
  </p:sldMasterIdLst>
  <p:notesMasterIdLst>
    <p:notesMasterId r:id="rId8"/>
  </p:notesMasterIdLst>
  <p:sldIdLst>
    <p:sldId id="256" r:id="rId5"/>
    <p:sldId id="259" r:id="rId6"/>
    <p:sldId id="260" r:id="rId7"/>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4C4C4"/>
  </p:clrMru>
  <p:extLst>
    <p:ext uri="{E76CE94A-603C-4142-B9EB-6D1370010A27}">
      <p14:discardImageEditData xmlns="" xmlns:p14="http://schemas.microsoft.com/office/powerpoint/2010/main" val="0"/>
    </p:ext>
    <p:ext uri="{D31A062A-798A-4329-ABDD-BBA856620510}">
      <p14:defaultImageDpi xmlns=""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7524" autoAdjust="0"/>
    <p:restoredTop sz="96190" autoAdjust="0"/>
  </p:normalViewPr>
  <p:slideViewPr>
    <p:cSldViewPr snapToGrid="0">
      <p:cViewPr>
        <p:scale>
          <a:sx n="100" d="100"/>
          <a:sy n="100" d="100"/>
        </p:scale>
        <p:origin x="-1278" y="264"/>
      </p:cViewPr>
      <p:guideLst>
        <p:guide orient="horz" pos="3168"/>
        <p:guide pos="2448"/>
      </p:guideLst>
    </p:cSldViewPr>
  </p:slideViewPr>
  <p:notesTextViewPr>
    <p:cViewPr>
      <p:scale>
        <a:sx n="1" d="1"/>
        <a:sy n="1" d="1"/>
      </p:scale>
      <p:origin x="0" y="0"/>
    </p:cViewPr>
  </p:notesTextViewPr>
  <p:sorterViewPr>
    <p:cViewPr>
      <p:scale>
        <a:sx n="150" d="100"/>
        <a:sy n="15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412A925-E8B7-4B08-83B2-D7397277FA68}" type="datetimeFigureOut">
              <a:rPr lang="en-US" smtClean="0"/>
              <a:pPr/>
              <a:t>22-Sep-21</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2A8BAC2-559C-4DAD-8A82-04F74D0ACBC0}" type="slidenum">
              <a:rPr lang="en-US" smtClean="0"/>
              <a:pPr/>
              <a:t>‹#›</a:t>
            </a:fld>
            <a:endParaRPr lang="en-US"/>
          </a:p>
        </p:txBody>
      </p:sp>
    </p:spTree>
    <p:extLst>
      <p:ext uri="{BB962C8B-B14F-4D97-AF65-F5344CB8AC3E}">
        <p14:creationId xmlns="" xmlns:p14="http://schemas.microsoft.com/office/powerpoint/2010/main" val="500316332"/>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Slide Number Placeholder 10">
            <a:extLst>
              <a:ext uri="{FF2B5EF4-FFF2-40B4-BE49-F238E27FC236}">
                <a16:creationId xmlns="" xmlns:a16="http://schemas.microsoft.com/office/drawing/2014/main" id="{1E8A0189-F01C-43EB-82AD-692508C80E1C}"/>
              </a:ext>
            </a:extLst>
          </p:cNvPr>
          <p:cNvSpPr>
            <a:spLocks noGrp="1"/>
          </p:cNvSpPr>
          <p:nvPr>
            <p:ph type="sldNum" sz="quarter" idx="4"/>
          </p:nvPr>
        </p:nvSpPr>
        <p:spPr>
          <a:xfrm>
            <a:off x="7335044" y="9677400"/>
            <a:ext cx="341313" cy="228600"/>
          </a:xfrm>
          <a:prstGeom prst="rect">
            <a:avLst/>
          </a:prstGeom>
        </p:spPr>
        <p:txBody>
          <a:bodyPr vert="horz" lIns="0" tIns="0" rIns="0" bIns="0" rtlCol="0" anchor="ctr"/>
          <a:lstStyle>
            <a:lvl1pPr algn="ctr">
              <a:defRPr sz="1000">
                <a:solidFill>
                  <a:schemeClr val="tx1"/>
                </a:solidFill>
              </a:defRPr>
            </a:lvl1pPr>
          </a:lstStyle>
          <a:p>
            <a:fld id="{558665FD-FA86-4375-8EC6-012932D73E13}" type="slidenum">
              <a:rPr lang="en-US" smtClean="0"/>
              <a:pPr/>
              <a:t>‹#›</a:t>
            </a:fld>
            <a:endParaRPr lang="en-US"/>
          </a:p>
        </p:txBody>
      </p:sp>
    </p:spTree>
    <p:extLst>
      <p:ext uri="{BB962C8B-B14F-4D97-AF65-F5344CB8AC3E}">
        <p14:creationId xmlns="" xmlns:p14="http://schemas.microsoft.com/office/powerpoint/2010/main" val="55948124"/>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Plaque 15">
            <a:extLst>
              <a:ext uri="{FF2B5EF4-FFF2-40B4-BE49-F238E27FC236}">
                <a16:creationId xmlns="" xmlns:a16="http://schemas.microsoft.com/office/drawing/2014/main" id="{EAF7FD5E-3BB1-49FD-908B-AB15E3CBEE20}"/>
              </a:ext>
            </a:extLst>
          </p:cNvPr>
          <p:cNvSpPr/>
          <p:nvPr userDrawn="1"/>
        </p:nvSpPr>
        <p:spPr>
          <a:xfrm>
            <a:off x="7339013" y="9625013"/>
            <a:ext cx="333374" cy="333374"/>
          </a:xfrm>
          <a:prstGeom prst="plaque">
            <a:avLst>
              <a:gd name="adj" fmla="val 20953"/>
            </a:avLst>
          </a:prstGeom>
          <a:solidFill>
            <a:schemeClr val="bg1"/>
          </a:solidFill>
          <a:ln>
            <a:noFill/>
          </a:ln>
          <a:effectLst>
            <a:outerShdw blurRad="63500" sx="102000" sy="102000" algn="ctr" rotWithShape="0">
              <a:schemeClr val="tx1">
                <a:lumMod val="85000"/>
                <a:lumOff val="15000"/>
                <a:alpha val="5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534353" y="535519"/>
            <a:ext cx="6703695" cy="8229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1554479"/>
            <a:ext cx="6703695" cy="79684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Slide Number Placeholder 10">
            <a:extLst>
              <a:ext uri="{FF2B5EF4-FFF2-40B4-BE49-F238E27FC236}">
                <a16:creationId xmlns="" xmlns:a16="http://schemas.microsoft.com/office/drawing/2014/main" id="{7E1E500F-581E-4368-AE89-13088C42CC14}"/>
              </a:ext>
            </a:extLst>
          </p:cNvPr>
          <p:cNvSpPr>
            <a:spLocks noGrp="1"/>
          </p:cNvSpPr>
          <p:nvPr>
            <p:ph type="sldNum" sz="quarter" idx="4"/>
          </p:nvPr>
        </p:nvSpPr>
        <p:spPr>
          <a:xfrm>
            <a:off x="7335044" y="9677400"/>
            <a:ext cx="341313" cy="228600"/>
          </a:xfrm>
          <a:prstGeom prst="rect">
            <a:avLst/>
          </a:prstGeom>
        </p:spPr>
        <p:txBody>
          <a:bodyPr vert="horz" lIns="0" tIns="0" rIns="0" bIns="0" rtlCol="0" anchor="ctr"/>
          <a:lstStyle>
            <a:lvl1pPr algn="ctr">
              <a:defRPr sz="1000">
                <a:solidFill>
                  <a:schemeClr val="tx1"/>
                </a:solidFill>
              </a:defRPr>
            </a:lvl1pPr>
          </a:lstStyle>
          <a:p>
            <a:fld id="{558665FD-FA86-4375-8EC6-012932D73E13}" type="slidenum">
              <a:rPr lang="en-US" smtClean="0"/>
              <a:pPr/>
              <a:t>‹#›</a:t>
            </a:fld>
            <a:endParaRPr lang="en-US" dirty="0"/>
          </a:p>
        </p:txBody>
      </p:sp>
    </p:spTree>
    <p:extLst>
      <p:ext uri="{BB962C8B-B14F-4D97-AF65-F5344CB8AC3E}">
        <p14:creationId xmlns="" xmlns:p14="http://schemas.microsoft.com/office/powerpoint/2010/main" val="2787434027"/>
      </p:ext>
    </p:extLst>
  </p:cSld>
  <p:clrMap bg1="lt1" tx1="dk1" bg2="lt2" tx2="dk2" accent1="accent1" accent2="accent2" accent3="accent3" accent4="accent4" accent5="accent5" accent6="accent6" hlink="hlink" folHlink="folHlink"/>
  <p:sldLayoutIdLst>
    <p:sldLayoutId id="2147483691" r:id="rId1"/>
  </p:sldLayoutIdLst>
  <p:hf hdr="0" ftr="0"/>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extLst>
    <p:ext uri="{27BBF7A9-308A-43DC-89C8-2F10F3537804}">
      <p15:sldGuideLst xmlns="" xmlns:p15="http://schemas.microsoft.com/office/powerpoint/2012/main">
        <p15:guide id="1" orient="horz" pos="6000" userDrawn="1">
          <p15:clr>
            <a:srgbClr val="F26B43"/>
          </p15:clr>
        </p15:guide>
        <p15:guide id="2" pos="336" userDrawn="1">
          <p15:clr>
            <a:srgbClr val="F26B43"/>
          </p15:clr>
        </p15:guide>
        <p15:guide id="3" pos="4560" userDrawn="1">
          <p15:clr>
            <a:srgbClr val="F26B43"/>
          </p15:clr>
        </p15:guide>
        <p15:guide id="4" orient="horz" pos="336"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aws.amazon.com/marketplace/pp/B07W3V6K85" TargetMode="External"/><Relationship Id="rId2" Type="http://schemas.openxmlformats.org/officeDocument/2006/relationships/hyperlink" Target="http://www.techlatest.net/support/bitcoin_fullnode_support/" TargetMode="External"/><Relationship Id="rId1" Type="http://schemas.openxmlformats.org/officeDocument/2006/relationships/slideLayout" Target="../slideLayouts/slideLayout1.xml"/><Relationship Id="rId5" Type="http://schemas.openxmlformats.org/officeDocument/2006/relationships/hyperlink" Target="https://aws.amazon.com/marketplace/search" TargetMode="External"/><Relationship Id="rId4" Type="http://schemas.openxmlformats.org/officeDocument/2006/relationships/hyperlink" Target="http://www.techlatest.net/support/bitcoin_fullnode_support/aws_gettingstartedguide/index.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 xmlns:a16="http://schemas.microsoft.com/office/drawing/2014/main" id="{622C8F6C-9323-AC4F-8661-009F7FE94C00}"/>
              </a:ext>
            </a:extLst>
          </p:cNvPr>
          <p:cNvSpPr/>
          <p:nvPr/>
        </p:nvSpPr>
        <p:spPr>
          <a:xfrm>
            <a:off x="400780" y="1913316"/>
            <a:ext cx="2470436" cy="4849802"/>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Slide Number Placeholder 28">
            <a:extLst>
              <a:ext uri="{FF2B5EF4-FFF2-40B4-BE49-F238E27FC236}">
                <a16:creationId xmlns="" xmlns:a16="http://schemas.microsoft.com/office/drawing/2014/main" id="{BBB06386-48C2-48AE-B7AA-FAA0E350FDE9}"/>
              </a:ext>
            </a:extLst>
          </p:cNvPr>
          <p:cNvSpPr>
            <a:spLocks noGrp="1"/>
          </p:cNvSpPr>
          <p:nvPr>
            <p:ph type="sldNum" sz="quarter" idx="4"/>
          </p:nvPr>
        </p:nvSpPr>
        <p:spPr/>
        <p:txBody>
          <a:bodyPr/>
          <a:lstStyle/>
          <a:p>
            <a:fld id="{558665FD-FA86-4375-8EC6-012932D73E13}" type="slidenum">
              <a:rPr lang="en-US" smtClean="0"/>
              <a:pPr/>
              <a:t>1</a:t>
            </a:fld>
            <a:endParaRPr lang="en-US"/>
          </a:p>
        </p:txBody>
      </p:sp>
      <p:sp>
        <p:nvSpPr>
          <p:cNvPr id="41" name="Rectangle 40">
            <a:extLst>
              <a:ext uri="{FF2B5EF4-FFF2-40B4-BE49-F238E27FC236}">
                <a16:creationId xmlns="" xmlns:a16="http://schemas.microsoft.com/office/drawing/2014/main" id="{725BB085-F763-4147-AB52-7AA62D8D5796}"/>
              </a:ext>
            </a:extLst>
          </p:cNvPr>
          <p:cNvSpPr/>
          <p:nvPr/>
        </p:nvSpPr>
        <p:spPr>
          <a:xfrm>
            <a:off x="535780" y="1913316"/>
            <a:ext cx="2323426" cy="4572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600" b="1" dirty="0" smtClean="0">
                <a:solidFill>
                  <a:schemeClr val="tx1"/>
                </a:solidFill>
              </a:rPr>
              <a:t>Key benefits</a:t>
            </a:r>
            <a:endParaRPr lang="en-US" sz="1600" b="1" dirty="0">
              <a:solidFill>
                <a:schemeClr val="tx1"/>
              </a:solidFill>
            </a:endParaRPr>
          </a:p>
        </p:txBody>
      </p:sp>
      <p:sp>
        <p:nvSpPr>
          <p:cNvPr id="42" name="Rectangle 41">
            <a:extLst>
              <a:ext uri="{FF2B5EF4-FFF2-40B4-BE49-F238E27FC236}">
                <a16:creationId xmlns="" xmlns:a16="http://schemas.microsoft.com/office/drawing/2014/main" id="{96CA9988-2683-4164-946A-0BEB99C41931}"/>
              </a:ext>
            </a:extLst>
          </p:cNvPr>
          <p:cNvSpPr/>
          <p:nvPr/>
        </p:nvSpPr>
        <p:spPr>
          <a:xfrm>
            <a:off x="459580" y="2370515"/>
            <a:ext cx="2359820" cy="4354506"/>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85750" indent="-285750">
              <a:spcBef>
                <a:spcPts val="400"/>
              </a:spcBef>
              <a:buFont typeface="Arial" panose="020B0604020202020204" pitchFamily="34" charset="0"/>
              <a:buChar char="•"/>
            </a:pPr>
            <a:r>
              <a:rPr lang="en-US" sz="1200" dirty="0" smtClean="0">
                <a:solidFill>
                  <a:schemeClr val="tx1"/>
                </a:solidFill>
              </a:rPr>
              <a:t>The “Bitcoin Fullnode” VM solution by Techlatest.net makes it very easy for anyone to setup Bitcoin </a:t>
            </a:r>
            <a:r>
              <a:rPr lang="en-US" sz="1200" dirty="0" err="1" smtClean="0">
                <a:solidFill>
                  <a:schemeClr val="tx1"/>
                </a:solidFill>
              </a:rPr>
              <a:t>fullnode</a:t>
            </a:r>
            <a:r>
              <a:rPr lang="en-US" sz="1200" dirty="0" smtClean="0">
                <a:solidFill>
                  <a:schemeClr val="tx1"/>
                </a:solidFill>
              </a:rPr>
              <a:t> in just couple of minutes by pre-syncing the ledger.</a:t>
            </a:r>
            <a:endParaRPr lang="en-US" sz="1200" dirty="0">
              <a:solidFill>
                <a:schemeClr val="tx1"/>
              </a:solidFill>
            </a:endParaRPr>
          </a:p>
          <a:p>
            <a:pPr marL="285750" indent="-285750">
              <a:spcBef>
                <a:spcPts val="400"/>
              </a:spcBef>
              <a:buFont typeface="Arial" panose="020B0604020202020204" pitchFamily="34" charset="0"/>
              <a:buChar char="•"/>
            </a:pPr>
            <a:r>
              <a:rPr lang="en-US" sz="1200" dirty="0" smtClean="0">
                <a:solidFill>
                  <a:schemeClr val="tx1"/>
                </a:solidFill>
              </a:rPr>
              <a:t>One click setup for Bitcoin which will save days it takes to sync bitcoin ledger.</a:t>
            </a:r>
          </a:p>
          <a:p>
            <a:pPr marL="285750" indent="-285750">
              <a:spcBef>
                <a:spcPts val="400"/>
              </a:spcBef>
              <a:buFont typeface="Arial" panose="020B0604020202020204" pitchFamily="34" charset="0"/>
              <a:buChar char="•"/>
            </a:pPr>
            <a:r>
              <a:rPr lang="en-US" sz="1200" dirty="0" smtClean="0">
                <a:solidFill>
                  <a:schemeClr val="tx1"/>
                </a:solidFill>
              </a:rPr>
              <a:t>Bitcoind &amp; Bitcoin QT GUI wallet accessible via remote desktop</a:t>
            </a:r>
            <a:endParaRPr lang="en-US" sz="1200" dirty="0">
              <a:solidFill>
                <a:schemeClr val="tx1"/>
              </a:solidFill>
            </a:endParaRPr>
          </a:p>
          <a:p>
            <a:pPr marL="285750" indent="-285750">
              <a:spcBef>
                <a:spcPts val="400"/>
              </a:spcBef>
              <a:buFont typeface="Arial" panose="020B0604020202020204" pitchFamily="34" charset="0"/>
              <a:buChar char="•"/>
            </a:pPr>
            <a:r>
              <a:rPr lang="en-US" sz="1200" dirty="0" smtClean="0">
                <a:solidFill>
                  <a:schemeClr val="tx1"/>
                </a:solidFill>
              </a:rPr>
              <a:t>Save the data transfer cost of the initial ledger sync which can go in several hundreds of dollars.</a:t>
            </a:r>
            <a:endParaRPr lang="en-US" sz="1200" dirty="0">
              <a:solidFill>
                <a:schemeClr val="tx1"/>
              </a:solidFill>
            </a:endParaRPr>
          </a:p>
          <a:p>
            <a:pPr marL="285750" indent="-285750">
              <a:spcBef>
                <a:spcPts val="400"/>
              </a:spcBef>
              <a:buFont typeface="Arial" panose="020B0604020202020204" pitchFamily="34" charset="0"/>
              <a:buChar char="•"/>
            </a:pPr>
            <a:r>
              <a:rPr lang="en-US" sz="1200" dirty="0" smtClean="0">
                <a:solidFill>
                  <a:schemeClr val="tx1"/>
                </a:solidFill>
              </a:rPr>
              <a:t>Use fully synced ledger for various activities like Bitcoin app development</a:t>
            </a:r>
          </a:p>
          <a:p>
            <a:pPr marL="285750" indent="-285750">
              <a:spcBef>
                <a:spcPts val="400"/>
              </a:spcBef>
              <a:buFont typeface="Arial" panose="020B0604020202020204" pitchFamily="34" charset="0"/>
              <a:buChar char="•"/>
            </a:pPr>
            <a:endParaRPr lang="en-US" sz="1200" dirty="0">
              <a:solidFill>
                <a:schemeClr val="tx1"/>
              </a:solidFill>
            </a:endParaRPr>
          </a:p>
          <a:p>
            <a:pPr marL="285750" indent="-285750">
              <a:spcBef>
                <a:spcPts val="400"/>
              </a:spcBef>
              <a:buFont typeface="Arial" panose="020B0604020202020204" pitchFamily="34" charset="0"/>
              <a:buChar char="•"/>
            </a:pPr>
            <a:endParaRPr lang="en-US" sz="1200" dirty="0">
              <a:solidFill>
                <a:schemeClr val="tx1"/>
              </a:solidFill>
            </a:endParaRPr>
          </a:p>
        </p:txBody>
      </p:sp>
      <p:sp>
        <p:nvSpPr>
          <p:cNvPr id="57" name="Rectangle 56">
            <a:extLst>
              <a:ext uri="{FF2B5EF4-FFF2-40B4-BE49-F238E27FC236}">
                <a16:creationId xmlns="" xmlns:a16="http://schemas.microsoft.com/office/drawing/2014/main" id="{1C30FB02-90AA-426F-A37C-1D3DD26D3B31}"/>
              </a:ext>
            </a:extLst>
          </p:cNvPr>
          <p:cNvSpPr/>
          <p:nvPr/>
        </p:nvSpPr>
        <p:spPr>
          <a:xfrm>
            <a:off x="3070204" y="2091512"/>
            <a:ext cx="4166623" cy="423087"/>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600" b="1" dirty="0" smtClean="0">
                <a:solidFill>
                  <a:schemeClr val="tx1"/>
                </a:solidFill>
              </a:rPr>
              <a:t>Fully Synced Bitcoin Full Node for Development Purpose</a:t>
            </a:r>
            <a:endParaRPr lang="en-US" sz="1600" b="1" dirty="0">
              <a:solidFill>
                <a:schemeClr val="tx1"/>
              </a:solidFill>
            </a:endParaRPr>
          </a:p>
        </p:txBody>
      </p:sp>
      <p:sp>
        <p:nvSpPr>
          <p:cNvPr id="58" name="Rectangle 57">
            <a:extLst>
              <a:ext uri="{FF2B5EF4-FFF2-40B4-BE49-F238E27FC236}">
                <a16:creationId xmlns="" xmlns:a16="http://schemas.microsoft.com/office/drawing/2014/main" id="{D3228C8B-B530-4E95-A0AD-B87FCC0EB198}"/>
              </a:ext>
            </a:extLst>
          </p:cNvPr>
          <p:cNvSpPr/>
          <p:nvPr/>
        </p:nvSpPr>
        <p:spPr>
          <a:xfrm>
            <a:off x="3070204" y="2738966"/>
            <a:ext cx="4051409" cy="232833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r>
              <a:rPr lang="en-US" sz="1400" dirty="0" smtClean="0">
                <a:solidFill>
                  <a:schemeClr val="bg2">
                    <a:lumMod val="50000"/>
                  </a:schemeClr>
                </a:solidFill>
              </a:rPr>
              <a:t>The Bitcoin </a:t>
            </a:r>
            <a:r>
              <a:rPr lang="en-US" sz="1400" dirty="0" err="1" smtClean="0">
                <a:solidFill>
                  <a:schemeClr val="bg2">
                    <a:lumMod val="50000"/>
                  </a:schemeClr>
                </a:solidFill>
              </a:rPr>
              <a:t>blockchain</a:t>
            </a:r>
            <a:r>
              <a:rPr lang="en-US" sz="1400" dirty="0" smtClean="0">
                <a:solidFill>
                  <a:schemeClr val="bg2">
                    <a:lumMod val="50000"/>
                  </a:schemeClr>
                </a:solidFill>
              </a:rPr>
              <a:t> is designed as a decentralized P2P network where nobody owns or controls Bitcoin and everyone can take part. A full node is a program that fully validates transactions and blocks. Bitcoin requires a one-time download of about 300GB+ of data and a further 5–10GB per month. You need a dedicated device for this purpose which is scalable as well.</a:t>
            </a:r>
          </a:p>
          <a:p>
            <a:endParaRPr lang="en-US" sz="1400" dirty="0" smtClean="0">
              <a:solidFill>
                <a:schemeClr val="bg2">
                  <a:lumMod val="50000"/>
                </a:schemeClr>
              </a:solidFill>
            </a:endParaRPr>
          </a:p>
          <a:p>
            <a:r>
              <a:rPr lang="en-US" sz="1400" dirty="0" smtClean="0">
                <a:solidFill>
                  <a:schemeClr val="bg2">
                    <a:lumMod val="50000"/>
                  </a:schemeClr>
                </a:solidFill>
              </a:rPr>
              <a:t>Techlatest.net provides 1-click deployment of Bitcoin Full Node on AWS  which comes with pre-synced ledger along with the required support to its customers.</a:t>
            </a:r>
          </a:p>
        </p:txBody>
      </p:sp>
      <p:sp>
        <p:nvSpPr>
          <p:cNvPr id="63" name="Rectangle 62">
            <a:extLst>
              <a:ext uri="{FF2B5EF4-FFF2-40B4-BE49-F238E27FC236}">
                <a16:creationId xmlns="" xmlns:a16="http://schemas.microsoft.com/office/drawing/2014/main" id="{457F9EF0-2246-490D-8AFB-22C9605998BA}"/>
              </a:ext>
            </a:extLst>
          </p:cNvPr>
          <p:cNvSpPr/>
          <p:nvPr/>
        </p:nvSpPr>
        <p:spPr>
          <a:xfrm>
            <a:off x="2990850" y="5153024"/>
            <a:ext cx="4315619" cy="34703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600" b="1" dirty="0">
                <a:solidFill>
                  <a:schemeClr val="tx1"/>
                </a:solidFill>
              </a:rPr>
              <a:t>Product </a:t>
            </a:r>
            <a:r>
              <a:rPr lang="en-US" sz="1600" b="1" dirty="0" smtClean="0">
                <a:solidFill>
                  <a:schemeClr val="tx1"/>
                </a:solidFill>
              </a:rPr>
              <a:t>features</a:t>
            </a:r>
            <a:endParaRPr lang="en-US" sz="1600" b="1" dirty="0">
              <a:solidFill>
                <a:schemeClr val="tx1"/>
              </a:solidFill>
            </a:endParaRPr>
          </a:p>
        </p:txBody>
      </p:sp>
      <p:sp>
        <p:nvSpPr>
          <p:cNvPr id="64" name="Rectangle 63">
            <a:extLst>
              <a:ext uri="{FF2B5EF4-FFF2-40B4-BE49-F238E27FC236}">
                <a16:creationId xmlns="" xmlns:a16="http://schemas.microsoft.com/office/drawing/2014/main" id="{73C0A085-3752-444E-A9E4-6A0CE1A29454}"/>
              </a:ext>
            </a:extLst>
          </p:cNvPr>
          <p:cNvSpPr/>
          <p:nvPr/>
        </p:nvSpPr>
        <p:spPr>
          <a:xfrm>
            <a:off x="3022579" y="5289367"/>
            <a:ext cx="4159233" cy="4635683"/>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spcBef>
                <a:spcPts val="400"/>
              </a:spcBef>
              <a:buFont typeface="Arial" pitchFamily="34" charset="0"/>
              <a:buChar char="•"/>
            </a:pPr>
            <a:endParaRPr lang="en-US" sz="1400" b="1" dirty="0" smtClean="0">
              <a:solidFill>
                <a:schemeClr val="bg2">
                  <a:lumMod val="50000"/>
                </a:schemeClr>
              </a:solidFill>
            </a:endParaRPr>
          </a:p>
          <a:p>
            <a:pPr>
              <a:spcBef>
                <a:spcPts val="400"/>
              </a:spcBef>
              <a:buFont typeface="Arial" pitchFamily="34" charset="0"/>
              <a:buChar char="•"/>
            </a:pPr>
            <a:r>
              <a:rPr lang="en-US" sz="1400" b="1" dirty="0" smtClean="0">
                <a:solidFill>
                  <a:schemeClr val="bg2">
                    <a:lumMod val="50000"/>
                  </a:schemeClr>
                </a:solidFill>
              </a:rPr>
              <a:t>Gives you full control</a:t>
            </a:r>
          </a:p>
          <a:p>
            <a:pPr>
              <a:spcBef>
                <a:spcPts val="400"/>
              </a:spcBef>
              <a:buFont typeface="Arial" pitchFamily="34" charset="0"/>
              <a:buChar char="•"/>
            </a:pPr>
            <a:r>
              <a:rPr lang="en-US" sz="1400" dirty="0" smtClean="0">
                <a:solidFill>
                  <a:schemeClr val="tx1"/>
                </a:solidFill>
              </a:rPr>
              <a:t> </a:t>
            </a:r>
            <a:r>
              <a:rPr lang="en-US" sz="1200" dirty="0" smtClean="0">
                <a:solidFill>
                  <a:schemeClr val="tx1"/>
                </a:solidFill>
              </a:rPr>
              <a:t>In the possible event of a hard fork where both block chains remain active with economic activity on each, running a full node is the only way you can validate the rules of the new or old block chain, according to your preference.</a:t>
            </a:r>
          </a:p>
          <a:p>
            <a:pPr>
              <a:spcBef>
                <a:spcPts val="400"/>
              </a:spcBef>
              <a:buFont typeface="Arial" pitchFamily="34" charset="0"/>
              <a:buChar char="•"/>
            </a:pPr>
            <a:endParaRPr lang="en-US" sz="1200" dirty="0" smtClean="0">
              <a:solidFill>
                <a:schemeClr val="tx1"/>
              </a:solidFill>
            </a:endParaRPr>
          </a:p>
          <a:p>
            <a:pPr>
              <a:spcBef>
                <a:spcPts val="400"/>
              </a:spcBef>
              <a:buFont typeface="Arial" pitchFamily="34" charset="0"/>
              <a:buChar char="•"/>
            </a:pPr>
            <a:r>
              <a:rPr lang="en-US" sz="1400" b="1" dirty="0" smtClean="0">
                <a:solidFill>
                  <a:schemeClr val="bg2">
                    <a:lumMod val="50000"/>
                  </a:schemeClr>
                </a:solidFill>
              </a:rPr>
              <a:t>Ease of use</a:t>
            </a:r>
          </a:p>
          <a:p>
            <a:pPr>
              <a:spcBef>
                <a:spcPts val="400"/>
              </a:spcBef>
              <a:buFont typeface="Arial" pitchFamily="34" charset="0"/>
              <a:buChar char="•"/>
            </a:pPr>
            <a:r>
              <a:rPr lang="en-US" sz="1200" dirty="0" smtClean="0">
                <a:solidFill>
                  <a:schemeClr val="tx1"/>
                </a:solidFill>
              </a:rPr>
              <a:t>One Click solution makes it very easy for anyone to setup Bitcoin </a:t>
            </a:r>
            <a:r>
              <a:rPr lang="en-US" sz="1200" dirty="0" err="1" smtClean="0">
                <a:solidFill>
                  <a:schemeClr val="tx1"/>
                </a:solidFill>
              </a:rPr>
              <a:t>fullnode</a:t>
            </a:r>
            <a:r>
              <a:rPr lang="en-US" sz="1200" dirty="0" smtClean="0">
                <a:solidFill>
                  <a:schemeClr val="tx1"/>
                </a:solidFill>
              </a:rPr>
              <a:t> in just couple of minutes</a:t>
            </a:r>
          </a:p>
          <a:p>
            <a:pPr>
              <a:spcBef>
                <a:spcPts val="400"/>
              </a:spcBef>
              <a:buFont typeface="Arial" pitchFamily="34" charset="0"/>
              <a:buChar char="•"/>
            </a:pPr>
            <a:endParaRPr lang="en-US" sz="1200" dirty="0" smtClean="0">
              <a:solidFill>
                <a:schemeClr val="tx1"/>
              </a:solidFill>
            </a:endParaRPr>
          </a:p>
          <a:p>
            <a:pPr>
              <a:spcBef>
                <a:spcPts val="400"/>
              </a:spcBef>
              <a:buFont typeface="Arial" pitchFamily="34" charset="0"/>
              <a:buChar char="•"/>
            </a:pPr>
            <a:r>
              <a:rPr lang="en-US" sz="1400" b="1" dirty="0" smtClean="0">
                <a:solidFill>
                  <a:schemeClr val="bg2">
                    <a:lumMod val="50000"/>
                  </a:schemeClr>
                </a:solidFill>
              </a:rPr>
              <a:t>Preinstalled setups include:</a:t>
            </a:r>
          </a:p>
          <a:p>
            <a:pPr>
              <a:spcBef>
                <a:spcPts val="400"/>
              </a:spcBef>
              <a:buFont typeface="Arial" pitchFamily="34" charset="0"/>
              <a:buChar char="•"/>
            </a:pPr>
            <a:r>
              <a:rPr lang="en-US" sz="1200" dirty="0" smtClean="0">
                <a:solidFill>
                  <a:schemeClr val="tx1"/>
                </a:solidFill>
              </a:rPr>
              <a:t> </a:t>
            </a:r>
            <a:r>
              <a:rPr lang="en-US" sz="1200" dirty="0" err="1" smtClean="0">
                <a:solidFill>
                  <a:schemeClr val="tx1"/>
                </a:solidFill>
              </a:rPr>
              <a:t>bitcoind</a:t>
            </a:r>
            <a:r>
              <a:rPr lang="en-US" sz="1200" dirty="0" smtClean="0">
                <a:solidFill>
                  <a:schemeClr val="tx1"/>
                </a:solidFill>
              </a:rPr>
              <a:t> &amp; Bitcoin QT GUI wallet</a:t>
            </a:r>
          </a:p>
          <a:p>
            <a:pPr>
              <a:spcBef>
                <a:spcPts val="400"/>
              </a:spcBef>
              <a:buFont typeface="Arial" pitchFamily="34" charset="0"/>
              <a:buChar char="•"/>
            </a:pPr>
            <a:r>
              <a:rPr lang="en-US" sz="1200" dirty="0" smtClean="0">
                <a:solidFill>
                  <a:schemeClr val="tx1"/>
                </a:solidFill>
              </a:rPr>
              <a:t>Bitcoin-CLI</a:t>
            </a:r>
          </a:p>
          <a:p>
            <a:pPr>
              <a:spcBef>
                <a:spcPts val="400"/>
              </a:spcBef>
              <a:buFont typeface="Arial" pitchFamily="34" charset="0"/>
              <a:buChar char="•"/>
            </a:pPr>
            <a:endParaRPr lang="en-US" sz="1200" dirty="0" smtClean="0">
              <a:solidFill>
                <a:schemeClr val="tx1"/>
              </a:solidFill>
            </a:endParaRPr>
          </a:p>
          <a:p>
            <a:pPr>
              <a:spcBef>
                <a:spcPts val="400"/>
              </a:spcBef>
              <a:buFont typeface="Arial" pitchFamily="34" charset="0"/>
              <a:buChar char="•"/>
            </a:pPr>
            <a:r>
              <a:rPr lang="en-US" sz="1400" b="1" dirty="0" smtClean="0">
                <a:solidFill>
                  <a:schemeClr val="bg2">
                    <a:lumMod val="50000"/>
                  </a:schemeClr>
                </a:solidFill>
              </a:rPr>
              <a:t>Benefit-cost ratio</a:t>
            </a:r>
          </a:p>
          <a:p>
            <a:pPr>
              <a:spcBef>
                <a:spcPts val="400"/>
              </a:spcBef>
              <a:buFont typeface="Arial" pitchFamily="34" charset="0"/>
              <a:buChar char="•"/>
            </a:pPr>
            <a:r>
              <a:rPr lang="en-US" sz="1200" dirty="0" smtClean="0">
                <a:solidFill>
                  <a:schemeClr val="tx1"/>
                </a:solidFill>
              </a:rPr>
              <a:t>Provision the solution from AWS cloud marketplace as and when required without any short- or long-term usage commitment</a:t>
            </a:r>
          </a:p>
          <a:p>
            <a:pPr>
              <a:spcBef>
                <a:spcPts val="400"/>
              </a:spcBef>
            </a:pPr>
            <a:r>
              <a:rPr lang="en-US" sz="1400" dirty="0">
                <a:solidFill>
                  <a:schemeClr val="tx1"/>
                </a:solidFill>
              </a:rPr>
              <a:t/>
            </a:r>
            <a:br>
              <a:rPr lang="en-US" sz="1400" dirty="0">
                <a:solidFill>
                  <a:schemeClr val="tx1"/>
                </a:solidFill>
              </a:rPr>
            </a:br>
            <a:endParaRPr lang="en-US" sz="1200" dirty="0">
              <a:solidFill>
                <a:schemeClr val="tx1"/>
              </a:solidFill>
            </a:endParaRPr>
          </a:p>
        </p:txBody>
      </p:sp>
      <p:sp>
        <p:nvSpPr>
          <p:cNvPr id="8" name="TextBox 7">
            <a:extLst>
              <a:ext uri="{FF2B5EF4-FFF2-40B4-BE49-F238E27FC236}">
                <a16:creationId xmlns="" xmlns:a16="http://schemas.microsoft.com/office/drawing/2014/main" id="{EFD51976-422B-45F4-B3CE-2434FC661744}"/>
              </a:ext>
            </a:extLst>
          </p:cNvPr>
          <p:cNvSpPr txBox="1"/>
          <p:nvPr/>
        </p:nvSpPr>
        <p:spPr>
          <a:xfrm>
            <a:off x="535781" y="353562"/>
            <a:ext cx="6226970" cy="548640"/>
          </a:xfrm>
          <a:prstGeom prst="rect">
            <a:avLst/>
          </a:prstGeom>
          <a:noFill/>
        </p:spPr>
        <p:txBody>
          <a:bodyPr wrap="square" lIns="0" tIns="0" rIns="0" bIns="0" rtlCol="0" anchor="b">
            <a:noAutofit/>
          </a:bodyPr>
          <a:lstStyle/>
          <a:p>
            <a:r>
              <a:rPr lang="en-US" sz="2600" b="1" dirty="0" smtClean="0"/>
              <a:t>1-Click Deployment of Bitcoin Full Node</a:t>
            </a:r>
            <a:endParaRPr lang="en-US" sz="2600" b="1" dirty="0"/>
          </a:p>
        </p:txBody>
      </p:sp>
      <p:sp>
        <p:nvSpPr>
          <p:cNvPr id="9" name="TextBox 8">
            <a:extLst>
              <a:ext uri="{FF2B5EF4-FFF2-40B4-BE49-F238E27FC236}">
                <a16:creationId xmlns="" xmlns:a16="http://schemas.microsoft.com/office/drawing/2014/main" id="{48337359-27B3-49F9-8E0B-D2C2F4153FD5}"/>
              </a:ext>
            </a:extLst>
          </p:cNvPr>
          <p:cNvSpPr txBox="1"/>
          <p:nvPr/>
        </p:nvSpPr>
        <p:spPr>
          <a:xfrm>
            <a:off x="535780" y="1133475"/>
            <a:ext cx="6703219" cy="666750"/>
          </a:xfrm>
          <a:prstGeom prst="rect">
            <a:avLst/>
          </a:prstGeom>
          <a:noFill/>
        </p:spPr>
        <p:txBody>
          <a:bodyPr wrap="square" lIns="0" tIns="0" rIns="0" bIns="0" rtlCol="0" anchor="t">
            <a:noAutofit/>
          </a:bodyPr>
          <a:lstStyle/>
          <a:p>
            <a:r>
              <a:rPr lang="en-US" sz="2200" dirty="0" smtClean="0"/>
              <a:t>Out of box setup for bitcoin which includes </a:t>
            </a:r>
            <a:r>
              <a:rPr lang="en-US" sz="2200" dirty="0" err="1" smtClean="0"/>
              <a:t>bitcoind</a:t>
            </a:r>
            <a:r>
              <a:rPr lang="en-US" sz="2200" dirty="0" smtClean="0"/>
              <a:t> &amp; Bitcoin QT GUI wallet &amp; synced ledger</a:t>
            </a:r>
            <a:endParaRPr lang="en-US" sz="2200" dirty="0"/>
          </a:p>
        </p:txBody>
      </p:sp>
      <p:cxnSp>
        <p:nvCxnSpPr>
          <p:cNvPr id="4" name="Straight Connector 3">
            <a:extLst>
              <a:ext uri="{FF2B5EF4-FFF2-40B4-BE49-F238E27FC236}">
                <a16:creationId xmlns="" xmlns:a16="http://schemas.microsoft.com/office/drawing/2014/main" id="{2109696A-B974-3441-934B-C3A2001CD6A0}"/>
              </a:ext>
            </a:extLst>
          </p:cNvPr>
          <p:cNvCxnSpPr>
            <a:cxnSpLocks/>
          </p:cNvCxnSpPr>
          <p:nvPr/>
        </p:nvCxnSpPr>
        <p:spPr>
          <a:xfrm>
            <a:off x="353291" y="387299"/>
            <a:ext cx="7065818" cy="0"/>
          </a:xfrm>
          <a:prstGeom prst="line">
            <a:avLst/>
          </a:prstGeom>
          <a:ln w="12700"/>
        </p:spPr>
        <p:style>
          <a:lnRef idx="1">
            <a:schemeClr val="accent1"/>
          </a:lnRef>
          <a:fillRef idx="0">
            <a:schemeClr val="accent1"/>
          </a:fillRef>
          <a:effectRef idx="0">
            <a:schemeClr val="accent1"/>
          </a:effectRef>
          <a:fontRef idx="minor">
            <a:schemeClr val="tx1"/>
          </a:fontRef>
        </p:style>
      </p:cxnSp>
      <p:pic>
        <p:nvPicPr>
          <p:cNvPr id="6" name="Picture 5">
            <a:extLst>
              <a:ext uri="{FF2B5EF4-FFF2-40B4-BE49-F238E27FC236}">
                <a16:creationId xmlns="" xmlns:a16="http://schemas.microsoft.com/office/drawing/2014/main" id="{FF386FF4-FE99-F643-9591-35E4CF35D3BA}"/>
              </a:ext>
            </a:extLst>
          </p:cNvPr>
          <p:cNvPicPr>
            <a:picLocks noChangeAspect="1"/>
          </p:cNvPicPr>
          <p:nvPr/>
        </p:nvPicPr>
        <p:blipFill>
          <a:blip r:embed="rId2"/>
          <a:stretch>
            <a:fillRect/>
          </a:stretch>
        </p:blipFill>
        <p:spPr>
          <a:xfrm>
            <a:off x="6180635" y="457925"/>
            <a:ext cx="1255004" cy="791748"/>
          </a:xfrm>
          <a:prstGeom prst="rect">
            <a:avLst/>
          </a:prstGeom>
        </p:spPr>
      </p:pic>
      <p:cxnSp>
        <p:nvCxnSpPr>
          <p:cNvPr id="18" name="Straight Connector 17">
            <a:extLst>
              <a:ext uri="{FF2B5EF4-FFF2-40B4-BE49-F238E27FC236}">
                <a16:creationId xmlns="" xmlns:a16="http://schemas.microsoft.com/office/drawing/2014/main" id="{7755D60E-8D09-8D48-821A-43FFC59DDF8F}"/>
              </a:ext>
            </a:extLst>
          </p:cNvPr>
          <p:cNvCxnSpPr>
            <a:cxnSpLocks/>
          </p:cNvCxnSpPr>
          <p:nvPr/>
        </p:nvCxnSpPr>
        <p:spPr>
          <a:xfrm>
            <a:off x="3062623" y="2659202"/>
            <a:ext cx="4051409"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17" name="TextBox 16">
            <a:extLst>
              <a:ext uri="{FF2B5EF4-FFF2-40B4-BE49-F238E27FC236}">
                <a16:creationId xmlns="" xmlns:a16="http://schemas.microsoft.com/office/drawing/2014/main" id="{F8D06FA4-E434-454B-9270-AA4D9B4F92D4}"/>
              </a:ext>
            </a:extLst>
          </p:cNvPr>
          <p:cNvSpPr txBox="1"/>
          <p:nvPr/>
        </p:nvSpPr>
        <p:spPr>
          <a:xfrm>
            <a:off x="203200" y="9705974"/>
            <a:ext cx="6130925" cy="352426"/>
          </a:xfrm>
          <a:prstGeom prst="rect">
            <a:avLst/>
          </a:prstGeom>
        </p:spPr>
        <p:txBody>
          <a:bodyPr vert="horz" wrap="square" lIns="91440" tIns="45720" rIns="91440" bIns="45720" rtlCol="0">
            <a:noAutofit/>
          </a:bodyPr>
          <a:lstStyle/>
          <a:p>
            <a:pPr>
              <a:lnSpc>
                <a:spcPct val="120000"/>
              </a:lnSpc>
            </a:pPr>
            <a:r>
              <a:rPr lang="en-US" sz="700" b="1" dirty="0" smtClean="0"/>
              <a:t>Note:</a:t>
            </a:r>
            <a:r>
              <a:rPr lang="en-US" sz="700" dirty="0" smtClean="0"/>
              <a:t> This  solution provides synced Bitcoin ledger for development purposes. It is not recommended to use it as hot wallet or for commercial transactions.</a:t>
            </a:r>
            <a:endParaRPr lang="en-US" sz="700" dirty="0" smtClean="0">
              <a:solidFill>
                <a:schemeClr val="tx1">
                  <a:lumMod val="75000"/>
                  <a:lumOff val="25000"/>
                </a:schemeClr>
              </a:solidFill>
              <a:latin typeface="Montserrat ExtraLight" pitchFamily="2" charset="77"/>
              <a:cs typeface="Segoe UI Semilight" panose="020B0402040204020203" pitchFamily="34" charset="0"/>
            </a:endParaRPr>
          </a:p>
          <a:p>
            <a:pPr>
              <a:lnSpc>
                <a:spcPct val="120000"/>
              </a:lnSpc>
            </a:pPr>
            <a:endParaRPr lang="en-US" sz="700" dirty="0">
              <a:solidFill>
                <a:schemeClr val="tx1">
                  <a:lumMod val="75000"/>
                  <a:lumOff val="25000"/>
                </a:schemeClr>
              </a:solidFill>
              <a:latin typeface="Montserrat ExtraLight" pitchFamily="2" charset="77"/>
              <a:cs typeface="Segoe UI Semilight" panose="020B0402040204020203" pitchFamily="34" charset="0"/>
            </a:endParaRPr>
          </a:p>
        </p:txBody>
      </p:sp>
    </p:spTree>
    <p:extLst>
      <p:ext uri="{BB962C8B-B14F-4D97-AF65-F5344CB8AC3E}">
        <p14:creationId xmlns="" xmlns:p14="http://schemas.microsoft.com/office/powerpoint/2010/main" val="39757602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lide Number Placeholder 6">
            <a:extLst>
              <a:ext uri="{FF2B5EF4-FFF2-40B4-BE49-F238E27FC236}">
                <a16:creationId xmlns="" xmlns:a16="http://schemas.microsoft.com/office/drawing/2014/main" id="{73F0BA97-4D2E-44B7-98F8-F8BE9D8A2531}"/>
              </a:ext>
            </a:extLst>
          </p:cNvPr>
          <p:cNvSpPr>
            <a:spLocks noGrp="1"/>
          </p:cNvSpPr>
          <p:nvPr>
            <p:ph type="sldNum" sz="quarter" idx="4"/>
          </p:nvPr>
        </p:nvSpPr>
        <p:spPr/>
        <p:txBody>
          <a:bodyPr/>
          <a:lstStyle/>
          <a:p>
            <a:fld id="{558665FD-FA86-4375-8EC6-012932D73E13}" type="slidenum">
              <a:rPr lang="en-US" smtClean="0"/>
              <a:pPr/>
              <a:t>2</a:t>
            </a:fld>
            <a:endParaRPr lang="en-US"/>
          </a:p>
        </p:txBody>
      </p:sp>
      <p:sp>
        <p:nvSpPr>
          <p:cNvPr id="39" name="Rectangle 38">
            <a:extLst>
              <a:ext uri="{FF2B5EF4-FFF2-40B4-BE49-F238E27FC236}">
                <a16:creationId xmlns="" xmlns:a16="http://schemas.microsoft.com/office/drawing/2014/main" id="{AB013D6F-0A3D-4F73-87F7-1CC30E7F0859}"/>
              </a:ext>
            </a:extLst>
          </p:cNvPr>
          <p:cNvSpPr/>
          <p:nvPr/>
        </p:nvSpPr>
        <p:spPr>
          <a:xfrm>
            <a:off x="547047" y="574079"/>
            <a:ext cx="6684264" cy="32004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sz="1600" b="1" dirty="0">
                <a:solidFill>
                  <a:schemeClr val="tx1"/>
                </a:solidFill>
              </a:rPr>
              <a:t>How it works</a:t>
            </a:r>
          </a:p>
        </p:txBody>
      </p:sp>
      <p:sp>
        <p:nvSpPr>
          <p:cNvPr id="58" name="Rectangle 57">
            <a:extLst>
              <a:ext uri="{FF2B5EF4-FFF2-40B4-BE49-F238E27FC236}">
                <a16:creationId xmlns="" xmlns:a16="http://schemas.microsoft.com/office/drawing/2014/main" id="{7198B16F-C619-4588-8398-BCFD01BD7A5D}"/>
              </a:ext>
            </a:extLst>
          </p:cNvPr>
          <p:cNvSpPr/>
          <p:nvPr/>
        </p:nvSpPr>
        <p:spPr>
          <a:xfrm>
            <a:off x="549825" y="989039"/>
            <a:ext cx="6664107" cy="71174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a:spcBef>
                <a:spcPts val="400"/>
              </a:spcBef>
            </a:pPr>
            <a:r>
              <a:rPr lang="en-US" sz="1200" dirty="0" smtClean="0">
                <a:solidFill>
                  <a:schemeClr val="tx1"/>
                </a:solidFill>
              </a:rPr>
              <a:t>Bitcoin is not just a cryptocurrency, it’s a protocol and a network. Bitcoin nodes empowers Bitcoin’s decentralized peer-to-peer network. The VM solution comes with presynced bitcoin ledger . The ledger is  350GB plus in size and it keeps growing as new transactions are added on the ledger. The ledger on the VM continues to sync with the public ledger on internet after the VM is provisioned.</a:t>
            </a:r>
            <a:endParaRPr lang="en-US" sz="1200" dirty="0">
              <a:solidFill>
                <a:schemeClr val="tx1"/>
              </a:solidFill>
            </a:endParaRPr>
          </a:p>
        </p:txBody>
      </p:sp>
      <p:sp>
        <p:nvSpPr>
          <p:cNvPr id="59" name="Rectangle 58">
            <a:extLst>
              <a:ext uri="{FF2B5EF4-FFF2-40B4-BE49-F238E27FC236}">
                <a16:creationId xmlns="" xmlns:a16="http://schemas.microsoft.com/office/drawing/2014/main" id="{69016758-4D5D-4F9E-8F8A-265E3817063F}"/>
              </a:ext>
            </a:extLst>
          </p:cNvPr>
          <p:cNvSpPr/>
          <p:nvPr/>
        </p:nvSpPr>
        <p:spPr>
          <a:xfrm>
            <a:off x="547047" y="7730135"/>
            <a:ext cx="1709865" cy="346148"/>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r>
              <a:rPr lang="en-US" b="1" dirty="0">
                <a:solidFill>
                  <a:schemeClr val="tx1"/>
                </a:solidFill>
              </a:rPr>
              <a:t>Differentiators</a:t>
            </a:r>
          </a:p>
        </p:txBody>
      </p:sp>
      <p:sp>
        <p:nvSpPr>
          <p:cNvPr id="60" name="Rectangle 59">
            <a:extLst>
              <a:ext uri="{FF2B5EF4-FFF2-40B4-BE49-F238E27FC236}">
                <a16:creationId xmlns="" xmlns:a16="http://schemas.microsoft.com/office/drawing/2014/main" id="{761103B3-1DBF-4A1C-B2E4-BFD5FE7E3644}"/>
              </a:ext>
            </a:extLst>
          </p:cNvPr>
          <p:cNvSpPr/>
          <p:nvPr/>
        </p:nvSpPr>
        <p:spPr>
          <a:xfrm>
            <a:off x="547048" y="8152690"/>
            <a:ext cx="6280294" cy="1334209"/>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85750" indent="-285750">
              <a:spcBef>
                <a:spcPts val="400"/>
              </a:spcBef>
              <a:buFont typeface="Arial" panose="020B0604020202020204" pitchFamily="34" charset="0"/>
              <a:buChar char="•"/>
            </a:pPr>
            <a:r>
              <a:rPr lang="en-US" sz="1200" dirty="0" smtClean="0">
                <a:solidFill>
                  <a:schemeClr val="tx1"/>
                </a:solidFill>
              </a:rPr>
              <a:t>The Bitcoin Fullnode by Techlatest.net will provide one click setup for bitcoin and will save days it take to sync bitcoin ledger</a:t>
            </a:r>
          </a:p>
          <a:p>
            <a:pPr marL="285750" indent="-285750">
              <a:spcBef>
                <a:spcPts val="400"/>
              </a:spcBef>
              <a:buFont typeface="Arial" panose="020B0604020202020204" pitchFamily="34" charset="0"/>
              <a:buChar char="•"/>
            </a:pPr>
            <a:r>
              <a:rPr lang="en-US" sz="1200" dirty="0" smtClean="0">
                <a:solidFill>
                  <a:schemeClr val="tx1"/>
                </a:solidFill>
              </a:rPr>
              <a:t>Have your own fully synced ledger to use for various activities like bitcoin app development</a:t>
            </a:r>
          </a:p>
          <a:p>
            <a:pPr marL="285750" indent="-285750">
              <a:spcBef>
                <a:spcPts val="400"/>
              </a:spcBef>
              <a:buFont typeface="Arial" panose="020B0604020202020204" pitchFamily="34" charset="0"/>
              <a:buChar char="•"/>
            </a:pPr>
            <a:r>
              <a:rPr lang="en-US" sz="1200" dirty="0" smtClean="0">
                <a:solidFill>
                  <a:schemeClr val="tx1"/>
                </a:solidFill>
              </a:rPr>
              <a:t>Solution is accessible globally which assures availability and reliability. </a:t>
            </a:r>
          </a:p>
          <a:p>
            <a:pPr marL="285750" indent="-285750">
              <a:spcBef>
                <a:spcPts val="400"/>
              </a:spcBef>
              <a:buFont typeface="Arial" panose="020B0604020202020204" pitchFamily="34" charset="0"/>
              <a:buChar char="•"/>
            </a:pPr>
            <a:r>
              <a:rPr lang="en-US" sz="1200" dirty="0" err="1" smtClean="0">
                <a:solidFill>
                  <a:schemeClr val="tx1"/>
                </a:solidFill>
              </a:rPr>
              <a:t>Opensource</a:t>
            </a:r>
            <a:r>
              <a:rPr lang="en-US" sz="1200" dirty="0" smtClean="0">
                <a:solidFill>
                  <a:schemeClr val="tx1"/>
                </a:solidFill>
              </a:rPr>
              <a:t> nature of Bitcoin coupled with </a:t>
            </a:r>
            <a:r>
              <a:rPr lang="en-US" sz="1200" dirty="0" err="1" smtClean="0">
                <a:solidFill>
                  <a:schemeClr val="tx1"/>
                </a:solidFill>
              </a:rPr>
              <a:t>Techlatest</a:t>
            </a:r>
            <a:r>
              <a:rPr lang="en-US" sz="1200" dirty="0" smtClean="0">
                <a:solidFill>
                  <a:schemeClr val="tx1"/>
                </a:solidFill>
              </a:rPr>
              <a:t> support with AWS consumption-based billing, you pay as per your use</a:t>
            </a:r>
          </a:p>
          <a:p>
            <a:pPr marL="285750" indent="-285750">
              <a:spcBef>
                <a:spcPts val="400"/>
              </a:spcBef>
              <a:buFont typeface="Arial" panose="020B0604020202020204" pitchFamily="34" charset="0"/>
              <a:buChar char="•"/>
            </a:pPr>
            <a:endParaRPr lang="en-US" sz="1200" dirty="0" smtClean="0">
              <a:solidFill>
                <a:schemeClr val="tx1"/>
              </a:solidFill>
            </a:endParaRPr>
          </a:p>
        </p:txBody>
      </p:sp>
      <p:sp>
        <p:nvSpPr>
          <p:cNvPr id="25" name="Rectangle 24">
            <a:extLst>
              <a:ext uri="{FF2B5EF4-FFF2-40B4-BE49-F238E27FC236}">
                <a16:creationId xmlns="" xmlns:a16="http://schemas.microsoft.com/office/drawing/2014/main" id="{9D98B94C-22CA-4370-BDB8-DD1457DBB40E}"/>
              </a:ext>
            </a:extLst>
          </p:cNvPr>
          <p:cNvSpPr/>
          <p:nvPr/>
        </p:nvSpPr>
        <p:spPr>
          <a:xfrm>
            <a:off x="538105" y="1905709"/>
            <a:ext cx="6684264" cy="5203597"/>
          </a:xfrm>
          <a:prstGeom prst="rect">
            <a:avLst/>
          </a:prstGeom>
          <a:noFill/>
          <a:ln w="3175">
            <a:solidFill>
              <a:schemeClr val="bg1">
                <a:lumMod val="85000"/>
              </a:schemeClr>
            </a:solidFill>
          </a:ln>
        </p:spPr>
        <p:style>
          <a:lnRef idx="2">
            <a:schemeClr val="accent1">
              <a:shade val="50000"/>
            </a:schemeClr>
          </a:lnRef>
          <a:fillRef idx="1">
            <a:schemeClr val="accent1"/>
          </a:fillRef>
          <a:effectRef idx="0">
            <a:schemeClr val="accent1"/>
          </a:effectRef>
          <a:fontRef idx="minor">
            <a:schemeClr val="lt1"/>
          </a:fontRef>
        </p:style>
        <p:txBody>
          <a:bodyPr lIns="109728" tIns="64008" rIns="109728" bIns="64008" rtlCol="0" anchor="ctr"/>
          <a:lstStyle/>
          <a:p>
            <a:pPr algn="ctr"/>
            <a:endParaRPr lang="en-US" sz="1400" dirty="0">
              <a:solidFill>
                <a:schemeClr val="tx1"/>
              </a:solidFill>
            </a:endParaRPr>
          </a:p>
        </p:txBody>
      </p:sp>
      <p:cxnSp>
        <p:nvCxnSpPr>
          <p:cNvPr id="13" name="Straight Connector 12">
            <a:extLst>
              <a:ext uri="{FF2B5EF4-FFF2-40B4-BE49-F238E27FC236}">
                <a16:creationId xmlns="" xmlns:a16="http://schemas.microsoft.com/office/drawing/2014/main" id="{CBD3BDF9-3851-4A4C-AD33-7E56D56605C3}"/>
              </a:ext>
            </a:extLst>
          </p:cNvPr>
          <p:cNvCxnSpPr>
            <a:cxnSpLocks/>
          </p:cNvCxnSpPr>
          <p:nvPr/>
        </p:nvCxnSpPr>
        <p:spPr>
          <a:xfrm>
            <a:off x="353291" y="387299"/>
            <a:ext cx="7065818" cy="0"/>
          </a:xfrm>
          <a:prstGeom prst="line">
            <a:avLst/>
          </a:prstGeom>
          <a:ln w="12700"/>
        </p:spPr>
        <p:style>
          <a:lnRef idx="1">
            <a:schemeClr val="accent1"/>
          </a:lnRef>
          <a:fillRef idx="0">
            <a:schemeClr val="accent1"/>
          </a:fillRef>
          <a:effectRef idx="0">
            <a:schemeClr val="accent1"/>
          </a:effectRef>
          <a:fontRef idx="minor">
            <a:schemeClr val="tx1"/>
          </a:fontRef>
        </p:style>
      </p:cxnSp>
      <p:pic>
        <p:nvPicPr>
          <p:cNvPr id="1026" name="Picture 2" descr="C:\Users\Windows\Dropbox\recordings\marketing\bitcoin-fullnode\aws\Bitcoin_aws_architecture.png"/>
          <p:cNvPicPr>
            <a:picLocks noChangeAspect="1" noChangeArrowheads="1"/>
          </p:cNvPicPr>
          <p:nvPr/>
        </p:nvPicPr>
        <p:blipFill>
          <a:blip r:embed="rId2"/>
          <a:srcRect/>
          <a:stretch>
            <a:fillRect/>
          </a:stretch>
        </p:blipFill>
        <p:spPr bwMode="auto">
          <a:xfrm>
            <a:off x="581026" y="2152650"/>
            <a:ext cx="6577811" cy="4152900"/>
          </a:xfrm>
          <a:prstGeom prst="rect">
            <a:avLst/>
          </a:prstGeom>
          <a:noFill/>
        </p:spPr>
      </p:pic>
    </p:spTree>
    <p:extLst>
      <p:ext uri="{BB962C8B-B14F-4D97-AF65-F5344CB8AC3E}">
        <p14:creationId xmlns="" xmlns:p14="http://schemas.microsoft.com/office/powerpoint/2010/main" val="12730218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4"/>
          </p:nvPr>
        </p:nvSpPr>
        <p:spPr/>
        <p:txBody>
          <a:bodyPr/>
          <a:lstStyle/>
          <a:p>
            <a:fld id="{558665FD-FA86-4375-8EC6-012932D73E13}" type="slidenum">
              <a:rPr lang="en-US" smtClean="0"/>
              <a:pPr/>
              <a:t>3</a:t>
            </a:fld>
            <a:endParaRPr lang="en-US"/>
          </a:p>
        </p:txBody>
      </p:sp>
      <p:sp>
        <p:nvSpPr>
          <p:cNvPr id="4" name="Rectangle 3">
            <a:extLst>
              <a:ext uri="{FF2B5EF4-FFF2-40B4-BE49-F238E27FC236}">
                <a16:creationId xmlns="" xmlns:a16="http://schemas.microsoft.com/office/drawing/2014/main" id="{E26C5039-3CCE-514A-96B9-AD60CE0C097B}"/>
              </a:ext>
            </a:extLst>
          </p:cNvPr>
          <p:cNvSpPr/>
          <p:nvPr/>
        </p:nvSpPr>
        <p:spPr>
          <a:xfrm>
            <a:off x="354631" y="664060"/>
            <a:ext cx="7122493" cy="2127584"/>
          </a:xfrm>
          <a:prstGeom prst="rect">
            <a:avLst/>
          </a:prstGeom>
          <a:solidFill>
            <a:schemeClr val="accent4">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smtClean="0">
                <a:solidFill>
                  <a:schemeClr val="bg2">
                    <a:lumMod val="10000"/>
                  </a:schemeClr>
                </a:solidFill>
              </a:rPr>
              <a:t>	</a:t>
            </a:r>
          </a:p>
          <a:p>
            <a:pPr lvl="1"/>
            <a:r>
              <a:rPr lang="en-US" sz="1400" i="1" dirty="0" smtClean="0">
                <a:solidFill>
                  <a:schemeClr val="tx1"/>
                </a:solidFill>
              </a:rPr>
              <a:t>With</a:t>
            </a:r>
            <a:r>
              <a:rPr lang="en-US" dirty="0" smtClean="0">
                <a:solidFill>
                  <a:schemeClr val="bg2">
                    <a:lumMod val="10000"/>
                  </a:schemeClr>
                </a:solidFill>
              </a:rPr>
              <a:t> </a:t>
            </a:r>
            <a:r>
              <a:rPr lang="en-US" sz="1400" i="1" dirty="0" smtClean="0">
                <a:solidFill>
                  <a:schemeClr val="tx1"/>
                </a:solidFill>
              </a:rPr>
              <a:t>The Bitcoin Full Node 1-click deployment from Techlatest.net, we are  able to start the development in minutes with fully synced ledger. As the solution is cloud based scaling up as per need is far easier and cost saving. </a:t>
            </a:r>
            <a:endParaRPr lang="en-US" sz="1400" i="1" dirty="0" err="1" smtClean="0">
              <a:solidFill>
                <a:schemeClr val="tx1"/>
              </a:solidFill>
            </a:endParaRPr>
          </a:p>
          <a:p>
            <a:r>
              <a:rPr lang="en-US" sz="1400" b="1" dirty="0" smtClean="0">
                <a:solidFill>
                  <a:schemeClr val="tx1"/>
                </a:solidFill>
              </a:rPr>
              <a:t> 	</a:t>
            </a:r>
          </a:p>
          <a:p>
            <a:r>
              <a:rPr lang="en-US" sz="1400" b="1" dirty="0" smtClean="0">
                <a:solidFill>
                  <a:schemeClr val="tx1"/>
                </a:solidFill>
              </a:rPr>
              <a:t>		Mohammed, Technical Director, </a:t>
            </a:r>
            <a:r>
              <a:rPr lang="en-US" sz="1400" b="1" dirty="0" err="1" smtClean="0">
                <a:solidFill>
                  <a:schemeClr val="tx1"/>
                </a:solidFill>
              </a:rPr>
              <a:t>SellOdoo</a:t>
            </a:r>
            <a:endParaRPr lang="en-US" sz="1400" b="1" dirty="0">
              <a:solidFill>
                <a:schemeClr val="tx1"/>
              </a:solidFill>
            </a:endParaRPr>
          </a:p>
        </p:txBody>
      </p:sp>
      <p:sp>
        <p:nvSpPr>
          <p:cNvPr id="5" name="Rectangle 4">
            <a:extLst>
              <a:ext uri="{FF2B5EF4-FFF2-40B4-BE49-F238E27FC236}">
                <a16:creationId xmlns="" xmlns:a16="http://schemas.microsoft.com/office/drawing/2014/main" id="{32A571CC-1FD0-496C-83AE-29A5B19714FF}"/>
              </a:ext>
            </a:extLst>
          </p:cNvPr>
          <p:cNvSpPr/>
          <p:nvPr/>
        </p:nvSpPr>
        <p:spPr>
          <a:xfrm>
            <a:off x="365639" y="664060"/>
            <a:ext cx="3139561" cy="469415"/>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91440" tIns="64008" rIns="91440" bIns="64008" rtlCol="0" anchor="t"/>
          <a:lstStyle/>
          <a:p>
            <a:r>
              <a:rPr lang="en-US" sz="1600" b="1" dirty="0">
                <a:solidFill>
                  <a:schemeClr val="tx1"/>
                </a:solidFill>
              </a:rPr>
              <a:t>What our customers </a:t>
            </a:r>
            <a:r>
              <a:rPr lang="en-US" sz="1600" b="1" dirty="0" smtClean="0">
                <a:solidFill>
                  <a:schemeClr val="tx1"/>
                </a:solidFill>
              </a:rPr>
              <a:t>are </a:t>
            </a:r>
            <a:r>
              <a:rPr lang="en-US" sz="1600" b="1" dirty="0">
                <a:solidFill>
                  <a:schemeClr val="tx1"/>
                </a:solidFill>
              </a:rPr>
              <a:t>saying</a:t>
            </a:r>
          </a:p>
        </p:txBody>
      </p:sp>
      <p:sp>
        <p:nvSpPr>
          <p:cNvPr id="6" name="Freeform: Shape 37">
            <a:extLst>
              <a:ext uri="{FF2B5EF4-FFF2-40B4-BE49-F238E27FC236}">
                <a16:creationId xmlns="" xmlns:a16="http://schemas.microsoft.com/office/drawing/2014/main" id="{97EBA75A-13EE-6D49-AB4A-7C149BAB17DD}"/>
              </a:ext>
            </a:extLst>
          </p:cNvPr>
          <p:cNvSpPr/>
          <p:nvPr/>
        </p:nvSpPr>
        <p:spPr>
          <a:xfrm flipH="1">
            <a:off x="491400" y="1101450"/>
            <a:ext cx="420614" cy="323550"/>
          </a:xfrm>
          <a:custGeom>
            <a:avLst/>
            <a:gdLst>
              <a:gd name="connsiteX0" fmla="*/ 476250 w 773906"/>
              <a:gd name="connsiteY0" fmla="*/ 595313 h 595312"/>
              <a:gd name="connsiteX1" fmla="*/ 595313 w 773906"/>
              <a:gd name="connsiteY1" fmla="*/ 357188 h 595312"/>
              <a:gd name="connsiteX2" fmla="*/ 416719 w 773906"/>
              <a:gd name="connsiteY2" fmla="*/ 357188 h 595312"/>
              <a:gd name="connsiteX3" fmla="*/ 416719 w 773906"/>
              <a:gd name="connsiteY3" fmla="*/ 0 h 595312"/>
              <a:gd name="connsiteX4" fmla="*/ 773906 w 773906"/>
              <a:gd name="connsiteY4" fmla="*/ 0 h 595312"/>
              <a:gd name="connsiteX5" fmla="*/ 773906 w 773906"/>
              <a:gd name="connsiteY5" fmla="*/ 357188 h 595312"/>
              <a:gd name="connsiteX6" fmla="*/ 654844 w 773906"/>
              <a:gd name="connsiteY6" fmla="*/ 595313 h 595312"/>
              <a:gd name="connsiteX7" fmla="*/ 59531 w 773906"/>
              <a:gd name="connsiteY7" fmla="*/ 595313 h 595312"/>
              <a:gd name="connsiteX8" fmla="*/ 178594 w 773906"/>
              <a:gd name="connsiteY8" fmla="*/ 357188 h 595312"/>
              <a:gd name="connsiteX9" fmla="*/ 0 w 773906"/>
              <a:gd name="connsiteY9" fmla="*/ 357188 h 595312"/>
              <a:gd name="connsiteX10" fmla="*/ 0 w 773906"/>
              <a:gd name="connsiteY10" fmla="*/ 0 h 595312"/>
              <a:gd name="connsiteX11" fmla="*/ 357188 w 773906"/>
              <a:gd name="connsiteY11" fmla="*/ 0 h 595312"/>
              <a:gd name="connsiteX12" fmla="*/ 357188 w 773906"/>
              <a:gd name="connsiteY12" fmla="*/ 357188 h 595312"/>
              <a:gd name="connsiteX13" fmla="*/ 238125 w 773906"/>
              <a:gd name="connsiteY13" fmla="*/ 595313 h 59531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773906" h="595312">
                <a:moveTo>
                  <a:pt x="476250" y="595313"/>
                </a:moveTo>
                <a:lnTo>
                  <a:pt x="595313" y="357188"/>
                </a:lnTo>
                <a:lnTo>
                  <a:pt x="416719" y="357188"/>
                </a:lnTo>
                <a:lnTo>
                  <a:pt x="416719" y="0"/>
                </a:lnTo>
                <a:lnTo>
                  <a:pt x="773906" y="0"/>
                </a:lnTo>
                <a:lnTo>
                  <a:pt x="773906" y="357188"/>
                </a:lnTo>
                <a:lnTo>
                  <a:pt x="654844" y="595313"/>
                </a:lnTo>
                <a:close/>
                <a:moveTo>
                  <a:pt x="59531" y="595313"/>
                </a:moveTo>
                <a:lnTo>
                  <a:pt x="178594" y="357188"/>
                </a:lnTo>
                <a:lnTo>
                  <a:pt x="0" y="357188"/>
                </a:lnTo>
                <a:lnTo>
                  <a:pt x="0" y="0"/>
                </a:lnTo>
                <a:lnTo>
                  <a:pt x="357188" y="0"/>
                </a:lnTo>
                <a:lnTo>
                  <a:pt x="357188" y="357188"/>
                </a:lnTo>
                <a:lnTo>
                  <a:pt x="238125" y="595313"/>
                </a:lnTo>
                <a:close/>
              </a:path>
            </a:pathLst>
          </a:custGeom>
          <a:solidFill>
            <a:schemeClr val="accent5"/>
          </a:solidFill>
          <a:ln w="29766" cap="flat">
            <a:noFill/>
            <a:prstDash val="solid"/>
            <a:miter/>
          </a:ln>
        </p:spPr>
        <p:txBody>
          <a:bodyPr rtlCol="0" anchor="ctr"/>
          <a:lstStyle/>
          <a:p>
            <a:endParaRPr lang="en-US" dirty="0">
              <a:solidFill>
                <a:schemeClr val="bg2">
                  <a:lumMod val="25000"/>
                </a:schemeClr>
              </a:solidFill>
            </a:endParaRPr>
          </a:p>
        </p:txBody>
      </p:sp>
      <p:sp>
        <p:nvSpPr>
          <p:cNvPr id="8" name="Rectangle 7">
            <a:extLst>
              <a:ext uri="{FF2B5EF4-FFF2-40B4-BE49-F238E27FC236}">
                <a16:creationId xmlns="" xmlns:a16="http://schemas.microsoft.com/office/drawing/2014/main" id="{1D256F5A-0E36-44D5-8D3F-03EA8FB4EF3C}"/>
              </a:ext>
            </a:extLst>
          </p:cNvPr>
          <p:cNvSpPr/>
          <p:nvPr/>
        </p:nvSpPr>
        <p:spPr>
          <a:xfrm>
            <a:off x="321092" y="6926029"/>
            <a:ext cx="2142472" cy="457200"/>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109728" tIns="64008" rIns="109728" bIns="64008" rtlCol="0" anchor="ctr"/>
          <a:lstStyle/>
          <a:p>
            <a:r>
              <a:rPr lang="en-US" sz="1600" b="1" dirty="0">
                <a:solidFill>
                  <a:schemeClr val="tx1"/>
                </a:solidFill>
              </a:rPr>
              <a:t>Additional Resources</a:t>
            </a:r>
          </a:p>
        </p:txBody>
      </p:sp>
      <p:sp>
        <p:nvSpPr>
          <p:cNvPr id="9" name="Rectangle 8"/>
          <p:cNvSpPr/>
          <p:nvPr/>
        </p:nvSpPr>
        <p:spPr>
          <a:xfrm>
            <a:off x="371475" y="7410450"/>
            <a:ext cx="6429375" cy="2308324"/>
          </a:xfrm>
          <a:prstGeom prst="rect">
            <a:avLst/>
          </a:prstGeom>
        </p:spPr>
        <p:txBody>
          <a:bodyPr wrap="square">
            <a:spAutoFit/>
          </a:bodyPr>
          <a:lstStyle/>
          <a:p>
            <a:r>
              <a:rPr lang="en-US" dirty="0" smtClean="0"/>
              <a:t>Call for more information: +966-591043176</a:t>
            </a:r>
          </a:p>
          <a:p>
            <a:r>
              <a:rPr lang="en-US" dirty="0" smtClean="0"/>
              <a:t>Ask a question via email: info@techlatest.net</a:t>
            </a:r>
          </a:p>
          <a:p>
            <a:r>
              <a:rPr lang="en-US" dirty="0" smtClean="0"/>
              <a:t>Learn more: </a:t>
            </a:r>
          </a:p>
          <a:p>
            <a:endParaRPr lang="en-US" dirty="0" smtClean="0"/>
          </a:p>
          <a:p>
            <a:endParaRPr lang="en-US" dirty="0" smtClean="0"/>
          </a:p>
          <a:p>
            <a:endParaRPr lang="en-US" dirty="0" smtClean="0"/>
          </a:p>
          <a:p>
            <a:endParaRPr lang="en-US" dirty="0" smtClean="0"/>
          </a:p>
          <a:p>
            <a:endParaRPr lang="en-US" dirty="0" smtClean="0"/>
          </a:p>
        </p:txBody>
      </p:sp>
      <p:sp>
        <p:nvSpPr>
          <p:cNvPr id="10" name="Rectangle 9">
            <a:extLst>
              <a:ext uri="{FF2B5EF4-FFF2-40B4-BE49-F238E27FC236}">
                <a16:creationId xmlns="" xmlns:a16="http://schemas.microsoft.com/office/drawing/2014/main" id="{4BB4E4D8-F043-47A8-ADCF-B3E87B018B06}"/>
              </a:ext>
            </a:extLst>
          </p:cNvPr>
          <p:cNvSpPr/>
          <p:nvPr/>
        </p:nvSpPr>
        <p:spPr>
          <a:xfrm>
            <a:off x="385182" y="8295852"/>
            <a:ext cx="5005968" cy="1086274"/>
          </a:xfrm>
          <a:prstGeom prst="rect">
            <a:avLst/>
          </a:prstGeom>
          <a:noFill/>
          <a:ln w="3175">
            <a:no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t"/>
          <a:lstStyle/>
          <a:p>
            <a:pPr marL="285750" indent="-285750">
              <a:spcBef>
                <a:spcPts val="400"/>
              </a:spcBef>
              <a:buFont typeface="Arial" panose="020B0604020202020204" pitchFamily="34" charset="0"/>
              <a:buChar char="•"/>
            </a:pPr>
            <a:r>
              <a:rPr lang="en-US" sz="1600" dirty="0" smtClean="0">
                <a:solidFill>
                  <a:schemeClr val="tx1"/>
                </a:solidFill>
                <a:hlinkClick r:id="rId2"/>
              </a:rPr>
              <a:t>Bitcoin Fullnode Support</a:t>
            </a:r>
            <a:endParaRPr lang="en-US" sz="1600" dirty="0">
              <a:solidFill>
                <a:schemeClr val="tx1"/>
              </a:solidFill>
            </a:endParaRPr>
          </a:p>
          <a:p>
            <a:pPr marL="285750" indent="-285750">
              <a:spcBef>
                <a:spcPts val="400"/>
              </a:spcBef>
              <a:buFont typeface="Arial" panose="020B0604020202020204" pitchFamily="34" charset="0"/>
              <a:buChar char="•"/>
            </a:pPr>
            <a:r>
              <a:rPr lang="en-US" sz="1600" dirty="0" smtClean="0">
                <a:solidFill>
                  <a:schemeClr val="tx1"/>
                </a:solidFill>
                <a:hlinkClick r:id="rId3"/>
              </a:rPr>
              <a:t>Get It On AWS</a:t>
            </a:r>
            <a:endParaRPr lang="en-US" sz="1600" dirty="0">
              <a:solidFill>
                <a:schemeClr val="tx1"/>
              </a:solidFill>
            </a:endParaRPr>
          </a:p>
          <a:p>
            <a:pPr marL="285750" indent="-285750">
              <a:spcBef>
                <a:spcPts val="400"/>
              </a:spcBef>
              <a:buFont typeface="Arial" panose="020B0604020202020204" pitchFamily="34" charset="0"/>
              <a:buChar char="•"/>
            </a:pPr>
            <a:r>
              <a:rPr lang="en-US" sz="1600" dirty="0" smtClean="0">
                <a:solidFill>
                  <a:schemeClr val="tx1"/>
                </a:solidFill>
                <a:hlinkClick r:id="rId4"/>
              </a:rPr>
              <a:t>AWS Getting Started Guide</a:t>
            </a:r>
            <a:endParaRPr lang="en-US" sz="1600" dirty="0">
              <a:solidFill>
                <a:schemeClr val="tx1"/>
              </a:solidFill>
            </a:endParaRPr>
          </a:p>
          <a:p>
            <a:pPr marL="285750" indent="-285750">
              <a:spcBef>
                <a:spcPts val="400"/>
              </a:spcBef>
            </a:pPr>
            <a:endParaRPr lang="en-US" sz="1600" dirty="0">
              <a:solidFill>
                <a:schemeClr val="tx1"/>
              </a:solidFill>
            </a:endParaRPr>
          </a:p>
        </p:txBody>
      </p:sp>
      <p:cxnSp>
        <p:nvCxnSpPr>
          <p:cNvPr id="11" name="Straight Connector 10">
            <a:extLst>
              <a:ext uri="{FF2B5EF4-FFF2-40B4-BE49-F238E27FC236}">
                <a16:creationId xmlns="" xmlns:a16="http://schemas.microsoft.com/office/drawing/2014/main" id="{D4C7360B-A805-E142-9D9C-E583E620FE2C}"/>
              </a:ext>
            </a:extLst>
          </p:cNvPr>
          <p:cNvCxnSpPr>
            <a:cxnSpLocks/>
          </p:cNvCxnSpPr>
          <p:nvPr/>
        </p:nvCxnSpPr>
        <p:spPr>
          <a:xfrm>
            <a:off x="353291" y="387299"/>
            <a:ext cx="7065818" cy="0"/>
          </a:xfrm>
          <a:prstGeom prst="line">
            <a:avLst/>
          </a:prstGeom>
          <a:ln w="12700"/>
        </p:spPr>
        <p:style>
          <a:lnRef idx="1">
            <a:schemeClr val="accent1"/>
          </a:lnRef>
          <a:fillRef idx="0">
            <a:schemeClr val="accent1"/>
          </a:fillRef>
          <a:effectRef idx="0">
            <a:schemeClr val="accent1"/>
          </a:effectRef>
          <a:fontRef idx="minor">
            <a:schemeClr val="tx1"/>
          </a:fontRef>
        </p:style>
      </p:cxnSp>
      <p:graphicFrame>
        <p:nvGraphicFramePr>
          <p:cNvPr id="15" name="Table 14">
            <a:extLst>
              <a:ext uri="{FF2B5EF4-FFF2-40B4-BE49-F238E27FC236}">
                <a16:creationId xmlns="" xmlns:a16="http://schemas.microsoft.com/office/drawing/2014/main" id="{331A359D-73A0-8D42-A531-DD16AF27F956}"/>
              </a:ext>
            </a:extLst>
          </p:cNvPr>
          <p:cNvGraphicFramePr>
            <a:graphicFrameLocks noGrp="1"/>
          </p:cNvGraphicFramePr>
          <p:nvPr>
            <p:extLst>
              <p:ext uri="{D42A27DB-BD31-4B8C-83A1-F6EECF244321}">
                <p14:modId xmlns="" xmlns:p14="http://schemas.microsoft.com/office/powerpoint/2010/main" val="2722266231"/>
              </p:ext>
            </p:extLst>
          </p:nvPr>
        </p:nvGraphicFramePr>
        <p:xfrm>
          <a:off x="253841" y="3200402"/>
          <a:ext cx="7156608" cy="3381374"/>
        </p:xfrm>
        <a:graphic>
          <a:graphicData uri="http://schemas.openxmlformats.org/drawingml/2006/table">
            <a:tbl>
              <a:tblPr firstRow="1" bandRow="1" bandCol="1">
                <a:tableStyleId>{EB9631B5-78F2-41C9-869B-9F39066F8104}</a:tableStyleId>
              </a:tblPr>
              <a:tblGrid>
                <a:gridCol w="2385536">
                  <a:extLst>
                    <a:ext uri="{9D8B030D-6E8A-4147-A177-3AD203B41FA5}">
                      <a16:colId xmlns="" xmlns:a16="http://schemas.microsoft.com/office/drawing/2014/main" val="3684472427"/>
                    </a:ext>
                  </a:extLst>
                </a:gridCol>
                <a:gridCol w="1351598">
                  <a:extLst>
                    <a:ext uri="{9D8B030D-6E8A-4147-A177-3AD203B41FA5}">
                      <a16:colId xmlns="" xmlns:a16="http://schemas.microsoft.com/office/drawing/2014/main" val="2239606823"/>
                    </a:ext>
                  </a:extLst>
                </a:gridCol>
                <a:gridCol w="3419474">
                  <a:extLst>
                    <a:ext uri="{9D8B030D-6E8A-4147-A177-3AD203B41FA5}">
                      <a16:colId xmlns="" xmlns:a16="http://schemas.microsoft.com/office/drawing/2014/main" val="1296695168"/>
                    </a:ext>
                  </a:extLst>
                </a:gridCol>
              </a:tblGrid>
              <a:tr h="1159794">
                <a:tc gridSpan="3">
                  <a:txBody>
                    <a:bodyPr/>
                    <a:lstStyle/>
                    <a:p>
                      <a:r>
                        <a:rPr lang="en-US" dirty="0"/>
                        <a:t>Product Specifications</a:t>
                      </a:r>
                    </a:p>
                  </a:txBody>
                  <a:tcPr anchor="ctr">
                    <a:lnB w="3175" cap="flat" cmpd="sng" algn="ctr">
                      <a:solidFill>
                        <a:schemeClr val="tx1"/>
                      </a:solidFill>
                      <a:prstDash val="solid"/>
                      <a:round/>
                      <a:headEnd type="none" w="med" len="med"/>
                      <a:tailEnd type="none" w="med" len="med"/>
                    </a:lnB>
                  </a:tcPr>
                </a:tc>
                <a:tc hMerge="1">
                  <a:txBody>
                    <a:bodyPr/>
                    <a:lstStyle/>
                    <a:p>
                      <a:endParaRPr lang="en-US" dirty="0"/>
                    </a:p>
                  </a:txBody>
                  <a:tcPr>
                    <a:lnB w="3175" cap="flat" cmpd="sng" algn="ctr">
                      <a:solidFill>
                        <a:schemeClr val="tx1"/>
                      </a:solidFill>
                      <a:prstDash val="solid"/>
                      <a:round/>
                      <a:headEnd type="none" w="med" len="med"/>
                      <a:tailEnd type="none" w="med" len="med"/>
                    </a:lnB>
                  </a:tcPr>
                </a:tc>
                <a:tc hMerge="1">
                  <a:txBody>
                    <a:bodyPr/>
                    <a:lstStyle/>
                    <a:p>
                      <a:endParaRPr lang="en-US" dirty="0"/>
                    </a:p>
                  </a:txBody>
                  <a:tcPr>
                    <a:lnB w="3175"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696292660"/>
                  </a:ext>
                </a:extLst>
              </a:tr>
              <a:tr h="980109">
                <a:tc>
                  <a:txBody>
                    <a:bodyPr/>
                    <a:lstStyle/>
                    <a:p>
                      <a:pPr algn="ctr"/>
                      <a:r>
                        <a:rPr lang="en-US" sz="1200" dirty="0" smtClean="0"/>
                        <a:t>Product</a:t>
                      </a:r>
                      <a:endParaRPr lang="en-US" sz="1200" dirty="0"/>
                    </a:p>
                  </a:txBody>
                  <a:tcPr anchor="ct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smtClean="0"/>
                        <a:t>      SKU</a:t>
                      </a:r>
                      <a:endParaRPr lang="en-US" sz="1200" dirty="0"/>
                    </a:p>
                  </a:txBody>
                  <a:tcPr anchor="ct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algn="ctr"/>
                      <a:r>
                        <a:rPr lang="en-US" sz="1200" dirty="0" smtClean="0"/>
                        <a:t>       Description</a:t>
                      </a:r>
                      <a:endParaRPr lang="en-US" sz="1200" dirty="0"/>
                    </a:p>
                  </a:txBody>
                  <a:tcPr anchor="ct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17425584"/>
                  </a:ext>
                </a:extLst>
              </a:tr>
              <a:tr h="1241471">
                <a:tc>
                  <a:txBody>
                    <a:bodyPr/>
                    <a:lstStyle/>
                    <a:p>
                      <a:pPr algn="ctr"/>
                      <a:r>
                        <a:rPr lang="en-US" sz="1100" dirty="0" smtClean="0"/>
                        <a:t>Bitcoin</a:t>
                      </a:r>
                      <a:r>
                        <a:rPr lang="en-US" sz="1100" baseline="0" dirty="0" smtClean="0"/>
                        <a:t> Fullnode</a:t>
                      </a:r>
                      <a:endParaRPr lang="en-US" sz="1100" dirty="0"/>
                    </a:p>
                  </a:txBody>
                  <a:tcPr anchor="ct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2"/>
                    </a:solidFill>
                  </a:tcPr>
                </a:tc>
                <a:tc>
                  <a:txBody>
                    <a:bodyPr/>
                    <a:lstStyle/>
                    <a:p>
                      <a:pPr marL="0" marR="0" indent="0" algn="ctr" defTabSz="777240" rtl="0" eaLnBrk="1" fontAlgn="auto" latinLnBrk="0" hangingPunct="1">
                        <a:lnSpc>
                          <a:spcPct val="100000"/>
                        </a:lnSpc>
                        <a:spcBef>
                          <a:spcPts val="0"/>
                        </a:spcBef>
                        <a:spcAft>
                          <a:spcPts val="0"/>
                        </a:spcAft>
                        <a:buClrTx/>
                        <a:buSzTx/>
                        <a:buFontTx/>
                        <a:buNone/>
                        <a:tabLst/>
                        <a:defRPr/>
                      </a:pPr>
                      <a:r>
                        <a:rPr lang="en-US" sz="1100" dirty="0" smtClean="0"/>
                        <a:t>bitcoin-</a:t>
                      </a:r>
                      <a:r>
                        <a:rPr lang="en-US" sz="1100" dirty="0" err="1" smtClean="0"/>
                        <a:t>fullnode</a:t>
                      </a:r>
                      <a:r>
                        <a:rPr lang="en-US" sz="1100" dirty="0" smtClean="0"/>
                        <a:t>-kit</a:t>
                      </a:r>
                      <a:endParaRPr lang="en-US" sz="1100" dirty="0"/>
                    </a:p>
                  </a:txBody>
                  <a:tcPr anchor="ct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lvl="0" indent="0" algn="ctr" defTabSz="777240" rtl="0" eaLnBrk="1" fontAlgn="auto" latinLnBrk="0" hangingPunct="1">
                        <a:lnSpc>
                          <a:spcPct val="100000"/>
                        </a:lnSpc>
                        <a:spcBef>
                          <a:spcPts val="0"/>
                        </a:spcBef>
                        <a:spcAft>
                          <a:spcPts val="0"/>
                        </a:spcAft>
                        <a:buClrTx/>
                        <a:buSzTx/>
                        <a:buFontTx/>
                        <a:buNone/>
                        <a:tabLst/>
                        <a:defRPr/>
                      </a:pPr>
                      <a:r>
                        <a:rPr lang="en-US" sz="1100" dirty="0" smtClean="0"/>
                        <a:t>Operating</a:t>
                      </a:r>
                      <a:r>
                        <a:rPr lang="en-US" sz="1100" baseline="0" dirty="0" smtClean="0"/>
                        <a:t> System: </a:t>
                      </a:r>
                      <a:r>
                        <a:rPr lang="en-US" sz="1100" dirty="0" smtClean="0"/>
                        <a:t> Linux/Unix, </a:t>
                      </a:r>
                      <a:r>
                        <a:rPr lang="en-US" sz="1100" dirty="0" err="1" smtClean="0"/>
                        <a:t>Ubuntu</a:t>
                      </a:r>
                      <a:r>
                        <a:rPr lang="en-US" sz="1100" dirty="0" smtClean="0"/>
                        <a:t>  18.04</a:t>
                      </a:r>
                    </a:p>
                    <a:p>
                      <a:pPr marL="0" marR="0" lvl="0" indent="0" algn="ctr" defTabSz="777240" rtl="0" eaLnBrk="1" fontAlgn="auto" latinLnBrk="0" hangingPunct="1">
                        <a:lnSpc>
                          <a:spcPct val="100000"/>
                        </a:lnSpc>
                        <a:spcBef>
                          <a:spcPts val="0"/>
                        </a:spcBef>
                        <a:spcAft>
                          <a:spcPts val="0"/>
                        </a:spcAft>
                        <a:buClrTx/>
                        <a:buSzTx/>
                        <a:buFontTx/>
                        <a:buNone/>
                        <a:tabLst/>
                        <a:defRPr/>
                      </a:pPr>
                      <a:endParaRPr lang="en-US" sz="1100" dirty="0"/>
                    </a:p>
                    <a:p>
                      <a:pPr marL="0" marR="0" lvl="0" indent="0" algn="ctr" defTabSz="777240" rtl="0" eaLnBrk="1" fontAlgn="auto" latinLnBrk="0" hangingPunct="1">
                        <a:lnSpc>
                          <a:spcPct val="100000"/>
                        </a:lnSpc>
                        <a:spcBef>
                          <a:spcPts val="0"/>
                        </a:spcBef>
                        <a:spcAft>
                          <a:spcPts val="0"/>
                        </a:spcAft>
                        <a:buClrTx/>
                        <a:buSzTx/>
                        <a:buFontTx/>
                        <a:buNone/>
                        <a:tabLst/>
                        <a:defRPr/>
                      </a:pPr>
                      <a:r>
                        <a:rPr lang="en-US" sz="1100" dirty="0" smtClean="0"/>
                        <a:t>AWS</a:t>
                      </a:r>
                      <a:r>
                        <a:rPr lang="en-US" sz="1100" baseline="0" dirty="0" smtClean="0"/>
                        <a:t> Services: EC2, 600 GB of Block Storage</a:t>
                      </a:r>
                      <a:endParaRPr lang="en-US" sz="1100" dirty="0" smtClean="0"/>
                    </a:p>
                  </a:txBody>
                  <a:tcPr anchor="ct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 xmlns:a16="http://schemas.microsoft.com/office/drawing/2014/main" val="1462297281"/>
                  </a:ext>
                </a:extLst>
              </a:tr>
            </a:tbl>
          </a:graphicData>
        </a:graphic>
      </p:graphicFrame>
      <p:sp>
        <p:nvSpPr>
          <p:cNvPr id="16" name="Rectangle 15">
            <a:extLst>
              <a:ext uri="{FF2B5EF4-FFF2-40B4-BE49-F238E27FC236}">
                <a16:creationId xmlns="" xmlns:a16="http://schemas.microsoft.com/office/drawing/2014/main" id="{A44962D7-C7FB-0342-B69E-DF80DEAA1EC0}"/>
              </a:ext>
            </a:extLst>
          </p:cNvPr>
          <p:cNvSpPr/>
          <p:nvPr/>
        </p:nvSpPr>
        <p:spPr>
          <a:xfrm>
            <a:off x="215243" y="9601199"/>
            <a:ext cx="4852058" cy="316407"/>
          </a:xfrm>
          <a:prstGeom prst="rect">
            <a:avLst/>
          </a:prstGeom>
        </p:spPr>
        <p:txBody>
          <a:bodyPr wrap="square" lIns="0" tIns="0" rIns="0" bIns="0">
            <a:noAutofit/>
          </a:bodyPr>
          <a:lstStyle/>
          <a:p>
            <a:pPr lvl="0"/>
            <a:r>
              <a:rPr lang="en-US" sz="1600" dirty="0">
                <a:solidFill>
                  <a:prstClr val="black"/>
                </a:solidFill>
              </a:rPr>
              <a:t>Solution available in </a:t>
            </a:r>
            <a:r>
              <a:rPr lang="en-US" sz="1600" dirty="0">
                <a:solidFill>
                  <a:prstClr val="black"/>
                </a:solidFill>
                <a:hlinkClick r:id="rId5"/>
              </a:rPr>
              <a:t>AWS Marketplace</a:t>
            </a:r>
            <a:endParaRPr lang="en-US" sz="1600" dirty="0">
              <a:solidFill>
                <a:prstClr val="black"/>
              </a:solidFill>
            </a:endParaRPr>
          </a:p>
        </p:txBody>
      </p:sp>
    </p:spTree>
  </p:cSld>
  <p:clrMapOvr>
    <a:masterClrMapping/>
  </p:clrMapOvr>
</p:sld>
</file>

<file path=ppt/theme/theme1.xml><?xml version="1.0" encoding="utf-8"?>
<a:theme xmlns:a="http://schemas.openxmlformats.org/drawingml/2006/main" name="Office Theme">
  <a:themeElements>
    <a:clrScheme name="Custom 12">
      <a:dk1>
        <a:sysClr val="windowText" lastClr="000000"/>
      </a:dk1>
      <a:lt1>
        <a:sysClr val="window" lastClr="FFFFFF"/>
      </a:lt1>
      <a:dk2>
        <a:srgbClr val="44546A"/>
      </a:dk2>
      <a:lt2>
        <a:srgbClr val="E7E6E6"/>
      </a:lt2>
      <a:accent1>
        <a:srgbClr val="010818"/>
      </a:accent1>
      <a:accent2>
        <a:srgbClr val="4048C9"/>
      </a:accent2>
      <a:accent3>
        <a:srgbClr val="505AFC"/>
      </a:accent3>
      <a:accent4>
        <a:srgbClr val="C4C4C4"/>
      </a:accent4>
      <a:accent5>
        <a:srgbClr val="707070"/>
      </a:accent5>
      <a:accent6>
        <a:srgbClr val="A5A5A5"/>
      </a:accent6>
      <a:hlink>
        <a:srgbClr val="0563C1"/>
      </a:hlink>
      <a:folHlink>
        <a:srgbClr val="954F72"/>
      </a:folHlink>
    </a:clrScheme>
    <a:fontScheme name="Custom 12">
      <a:majorFont>
        <a:latin typeface="Calibri Light"/>
        <a:ea typeface=""/>
        <a:cs typeface=""/>
      </a:majorFont>
      <a:minorFont>
        <a:latin typeface="Calibri"/>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98CF26BE9161E94EB79A57119623B6D1" ma:contentTypeVersion="13" ma:contentTypeDescription="Create a new document." ma:contentTypeScope="" ma:versionID="0e2967ca30f11ecefb6680187cc5374b">
  <xsd:schema xmlns:xsd="http://www.w3.org/2001/XMLSchema" xmlns:xs="http://www.w3.org/2001/XMLSchema" xmlns:p="http://schemas.microsoft.com/office/2006/metadata/properties" xmlns:ns1="http://schemas.microsoft.com/sharepoint/v3" xmlns:ns2="a96a0fda-9d77-4caa-b103-9eb7282ab7c7" xmlns:ns3="11e79f37-1f0e-4bf7-bb3e-67cabedeea39" targetNamespace="http://schemas.microsoft.com/office/2006/metadata/properties" ma:root="true" ma:fieldsID="7597cd64916bd5fcf823427e04e28ec4" ns1:_="" ns2:_="" ns3:_="">
    <xsd:import namespace="http://schemas.microsoft.com/sharepoint/v3"/>
    <xsd:import namespace="a96a0fda-9d77-4caa-b103-9eb7282ab7c7"/>
    <xsd:import namespace="11e79f37-1f0e-4bf7-bb3e-67cabedeea39"/>
    <xsd:element name="properties">
      <xsd:complexType>
        <xsd:sequence>
          <xsd:element name="documentManagement">
            <xsd:complexType>
              <xsd:all>
                <xsd:element ref="ns2:SharedWithUsers" minOccurs="0"/>
                <xsd:element ref="ns2:SharedWithDetails" minOccurs="0"/>
                <xsd:element ref="ns2:LastSharedByUser" minOccurs="0"/>
                <xsd:element ref="ns2:LastSharedByTime" minOccurs="0"/>
                <xsd:element ref="ns3:MediaServiceMetadata" minOccurs="0"/>
                <xsd:element ref="ns3:MediaServiceFastMetadata" minOccurs="0"/>
                <xsd:element ref="ns3:MediaServiceDateTaken" minOccurs="0"/>
                <xsd:element ref="ns3:MediaServiceAutoTags" minOccurs="0"/>
                <xsd:element ref="ns3:MediaServiceEventHashCode" minOccurs="0"/>
                <xsd:element ref="ns3:MediaServiceGenerationTime" minOccurs="0"/>
                <xsd:element ref="ns3:MediaServiceOCR" minOccurs="0"/>
                <xsd:element ref="ns1:_ip_UnifiedCompliancePolicyProperties" minOccurs="0"/>
                <xsd:element ref="ns1:_ip_UnifiedCompliancePolicyUIAc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96a0fda-9d77-4caa-b103-9eb7282ab7c7"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LastSharedByUser" ma:index="10" nillable="true" ma:displayName="Last Shared By User" ma:description="" ma:internalName="LastSharedByUser" ma:readOnly="true">
      <xsd:simpleType>
        <xsd:restriction base="dms:Note">
          <xsd:maxLength value="255"/>
        </xsd:restriction>
      </xsd:simpleType>
    </xsd:element>
    <xsd:element name="LastSharedByTime" ma:index="11" nillable="true" ma:displayName="Last Shared By Time" ma:description="" ma:internalName="LastSharedByTime" ma:readOnly="tru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11e79f37-1f0e-4bf7-bb3e-67cabedeea39" elementFormDefault="qualified">
    <xsd:import namespace="http://schemas.microsoft.com/office/2006/documentManagement/types"/>
    <xsd:import namespace="http://schemas.microsoft.com/office/infopath/2007/PartnerControls"/>
    <xsd:element name="MediaServiceMetadata" ma:index="12" nillable="true" ma:displayName="MediaServiceMetadata" ma:description="" ma:hidden="true" ma:internalName="MediaServiceMetadata" ma:readOnly="true">
      <xsd:simpleType>
        <xsd:restriction base="dms:Note"/>
      </xsd:simpleType>
    </xsd:element>
    <xsd:element name="MediaServiceFastMetadata" ma:index="13" nillable="true" ma:displayName="MediaServiceFastMetadata" ma:description="" ma:hidden="true" ma:internalName="MediaServiceFastMetadata" ma:readOnly="true">
      <xsd:simpleType>
        <xsd:restriction base="dms:Note"/>
      </xsd:simpleType>
    </xsd:element>
    <xsd:element name="MediaServiceDateTaken" ma:index="14" nillable="true" ma:displayName="MediaServiceDateTaken" ma:description="" ma:hidden="true" ma:internalName="MediaServiceDateTaken" ma:readOnly="true">
      <xsd:simpleType>
        <xsd:restriction base="dms:Text"/>
      </xsd:simpleType>
    </xsd:element>
    <xsd:element name="MediaServiceAutoTags" ma:index="15" nillable="true" ma:displayName="MediaServiceAutoTags" ma:internalName="MediaServiceAutoTags"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5EE88A8-C1D0-4CDE-A40F-7536C7A0CF95}">
  <ds:schemaRefs>
    <ds:schemaRef ds:uri="http://schemas.microsoft.com/office/2006/metadata/properties"/>
    <ds:schemaRef ds:uri="http://purl.org/dc/dcmitype/"/>
    <ds:schemaRef ds:uri="http://purl.org/dc/elements/1.1/"/>
    <ds:schemaRef ds:uri="http://schemas.microsoft.com/office/2006/documentManagement/types"/>
    <ds:schemaRef ds:uri="http://schemas.openxmlformats.org/package/2006/metadata/core-properties"/>
    <ds:schemaRef ds:uri="http://schemas.microsoft.com/office/infopath/2007/PartnerControls"/>
    <ds:schemaRef ds:uri="http://www.w3.org/XML/1998/namespace"/>
    <ds:schemaRef ds:uri="http://purl.org/dc/terms/"/>
    <ds:schemaRef ds:uri="11e79f37-1f0e-4bf7-bb3e-67cabedeea39"/>
    <ds:schemaRef ds:uri="a96a0fda-9d77-4caa-b103-9eb7282ab7c7"/>
    <ds:schemaRef ds:uri="http://schemas.microsoft.com/sharepoint/v3"/>
  </ds:schemaRefs>
</ds:datastoreItem>
</file>

<file path=customXml/itemProps2.xml><?xml version="1.0" encoding="utf-8"?>
<ds:datastoreItem xmlns:ds="http://schemas.openxmlformats.org/officeDocument/2006/customXml" ds:itemID="{8BD0FECF-76D2-415B-BFF9-DFD77C9B823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96a0fda-9d77-4caa-b103-9eb7282ab7c7"/>
    <ds:schemaRef ds:uri="11e79f37-1f0e-4bf7-bb3e-67cabedeea39"/>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A767942D-31D1-41C0-9EEA-3D7FF4983A07}">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Office Theme</Template>
  <TotalTime>1691</TotalTime>
  <Words>553</Words>
  <Application>Microsoft Office PowerPoint</Application>
  <PresentationFormat>Custom</PresentationFormat>
  <Paragraphs>63</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Slide 1</vt:lpstr>
      <vt:lpstr>Slide 2</vt:lpstr>
      <vt:lpstr>Slide 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Marbadondor Pohti [Chillibreeze]</dc:creator>
  <cp:lastModifiedBy>Microsoft</cp:lastModifiedBy>
  <cp:revision>56</cp:revision>
  <dcterms:created xsi:type="dcterms:W3CDTF">2019-09-25T03:57:56Z</dcterms:created>
  <dcterms:modified xsi:type="dcterms:W3CDTF">2021-09-22T12:19:44Z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0x01010098CF26BE9161E94EB79A57119623B6D1</vt:lpwstr>
  </property>
</Properties>
</file>